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256" r:id="rId3"/>
    <p:sldId id="329" r:id="rId4"/>
    <p:sldId id="325" r:id="rId5"/>
    <p:sldId id="317" r:id="rId6"/>
    <p:sldId id="297" r:id="rId7"/>
    <p:sldId id="260" r:id="rId8"/>
    <p:sldId id="296" r:id="rId9"/>
    <p:sldId id="319" r:id="rId10"/>
    <p:sldId id="312" r:id="rId11"/>
    <p:sldId id="309" r:id="rId12"/>
    <p:sldId id="306" r:id="rId13"/>
    <p:sldId id="307" r:id="rId14"/>
    <p:sldId id="331" r:id="rId15"/>
    <p:sldId id="330" r:id="rId16"/>
    <p:sldId id="320" r:id="rId17"/>
    <p:sldId id="300" r:id="rId18"/>
    <p:sldId id="302" r:id="rId19"/>
    <p:sldId id="262" r:id="rId20"/>
    <p:sldId id="289" r:id="rId21"/>
    <p:sldId id="326" r:id="rId22"/>
    <p:sldId id="321" r:id="rId23"/>
    <p:sldId id="322" r:id="rId24"/>
    <p:sldId id="323" r:id="rId25"/>
    <p:sldId id="272" r:id="rId26"/>
    <p:sldId id="311" r:id="rId27"/>
    <p:sldId id="315"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3DF5A9-E422-4F27-A477-64B5DFA6390E}" type="datetimeFigureOut">
              <a:rPr lang="en-GB" smtClean="0"/>
              <a:pPr/>
              <a:t>17/02/2021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1354B-DA4F-4801-87EE-060A4EBE1E6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DF5A9-E422-4F27-A477-64B5DFA6390E}" type="datetimeFigureOut">
              <a:rPr lang="en-GB" smtClean="0"/>
              <a:pPr/>
              <a:t>17/02/2021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1354B-DA4F-4801-87EE-060A4EBE1E6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8.xml"/><Relationship Id="rId1" Type="http://schemas.openxmlformats.org/officeDocument/2006/relationships/video" Target="about:blank"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about:blank" TargetMode="External"/><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video" Target="about:blank" TargetMode="External"/><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video" Target="about:blank" TargetMode="Externa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about:blank" TargetMode="External"/><Relationship Id="rId7"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about:blank"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video" Target="about:blank"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video" Target="about:blank" TargetMode="Externa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ean futur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0" y="-243408"/>
            <a:ext cx="9144000" cy="1143000"/>
          </a:xfrm>
          <a:solidFill>
            <a:schemeClr val="tx1"/>
          </a:solidFill>
        </p:spPr>
        <p:txBody>
          <a:bodyPr/>
          <a:lstStyle/>
          <a:p>
            <a:r>
              <a:rPr lang="en-GB" dirty="0">
                <a:solidFill>
                  <a:schemeClr val="bg1"/>
                </a:solidFill>
              </a:rPr>
              <a:t>Contents</a:t>
            </a:r>
          </a:p>
        </p:txBody>
      </p:sp>
      <p:sp>
        <p:nvSpPr>
          <p:cNvPr id="3" name="Text Placeholder 2"/>
          <p:cNvSpPr>
            <a:spLocks noGrp="1"/>
          </p:cNvSpPr>
          <p:nvPr>
            <p:ph type="body" idx="1"/>
          </p:nvPr>
        </p:nvSpPr>
        <p:spPr>
          <a:xfrm>
            <a:off x="0" y="476672"/>
            <a:ext cx="9144000" cy="639762"/>
          </a:xfrm>
        </p:spPr>
        <p:txBody>
          <a:bodyPr/>
          <a:lstStyle/>
          <a:p>
            <a:pPr algn="ctr"/>
            <a:r>
              <a:rPr lang="en-GB" u="sng" dirty="0">
                <a:solidFill>
                  <a:schemeClr val="bg1"/>
                </a:solidFill>
              </a:rPr>
              <a:t>Page and Solutions</a:t>
            </a:r>
          </a:p>
        </p:txBody>
      </p:sp>
      <p:sp>
        <p:nvSpPr>
          <p:cNvPr id="4" name="Content Placeholder 3"/>
          <p:cNvSpPr>
            <a:spLocks noGrp="1"/>
          </p:cNvSpPr>
          <p:nvPr>
            <p:ph sz="half" idx="2"/>
          </p:nvPr>
        </p:nvSpPr>
        <p:spPr>
          <a:xfrm>
            <a:off x="1403648" y="1196752"/>
            <a:ext cx="7931224" cy="5040560"/>
          </a:xfrm>
        </p:spPr>
        <p:txBody>
          <a:bodyPr>
            <a:noAutofit/>
          </a:bodyPr>
          <a:lstStyle/>
          <a:p>
            <a:pPr>
              <a:buNone/>
            </a:pPr>
            <a:r>
              <a:rPr lang="en-GB" sz="1600" dirty="0">
                <a:solidFill>
                  <a:schemeClr val="bg1"/>
                </a:solidFill>
              </a:rPr>
              <a:t>3			ENERGY</a:t>
            </a:r>
          </a:p>
          <a:p>
            <a:pPr>
              <a:buNone/>
            </a:pPr>
            <a:r>
              <a:rPr lang="en-GB" sz="1600" dirty="0">
                <a:solidFill>
                  <a:schemeClr val="bg1"/>
                </a:solidFill>
              </a:rPr>
              <a:t>4			Additional Benefits</a:t>
            </a:r>
          </a:p>
          <a:p>
            <a:pPr>
              <a:buNone/>
            </a:pPr>
            <a:endParaRPr lang="en-GB" sz="1600" dirty="0">
              <a:solidFill>
                <a:schemeClr val="bg1"/>
              </a:solidFill>
            </a:endParaRPr>
          </a:p>
          <a:p>
            <a:pPr>
              <a:buNone/>
            </a:pPr>
            <a:r>
              <a:rPr lang="en-GB" sz="1600" b="1" dirty="0">
                <a:solidFill>
                  <a:schemeClr val="bg1"/>
                </a:solidFill>
              </a:rPr>
              <a:t>	</a:t>
            </a:r>
            <a:r>
              <a:rPr lang="en-GB" sz="1800" b="1" dirty="0">
                <a:solidFill>
                  <a:schemeClr val="bg1"/>
                </a:solidFill>
              </a:rPr>
              <a:t>Our  Current Workshops and Entertainment Events</a:t>
            </a:r>
          </a:p>
          <a:p>
            <a:pPr>
              <a:buNone/>
            </a:pPr>
            <a:endParaRPr lang="en-GB" sz="1600" dirty="0">
              <a:solidFill>
                <a:schemeClr val="bg1"/>
              </a:solidFill>
            </a:endParaRPr>
          </a:p>
          <a:p>
            <a:pPr>
              <a:buNone/>
            </a:pPr>
            <a:r>
              <a:rPr lang="en-GB" sz="1600" dirty="0">
                <a:solidFill>
                  <a:schemeClr val="bg1"/>
                </a:solidFill>
              </a:rPr>
              <a:t>5 			</a:t>
            </a:r>
            <a:r>
              <a:rPr lang="en-GB" sz="1600" b="1" dirty="0">
                <a:solidFill>
                  <a:schemeClr val="bg1"/>
                </a:solidFill>
              </a:rPr>
              <a:t>Grounding Yourself in an Unstable World</a:t>
            </a:r>
          </a:p>
          <a:p>
            <a:pPr marL="457200" indent="-457200">
              <a:buAutoNum type="arabicPlain" startAt="9"/>
            </a:pPr>
            <a:r>
              <a:rPr lang="en-GB" sz="1600" dirty="0" smtClean="0">
                <a:solidFill>
                  <a:schemeClr val="bg1"/>
                </a:solidFill>
              </a:rPr>
              <a:t>                        	</a:t>
            </a:r>
            <a:r>
              <a:rPr lang="en-GB" sz="1600" b="1" dirty="0" smtClean="0">
                <a:solidFill>
                  <a:schemeClr val="bg1"/>
                </a:solidFill>
              </a:rPr>
              <a:t>2021</a:t>
            </a:r>
            <a:r>
              <a:rPr lang="en-GB" sz="1600" b="1" dirty="0">
                <a:solidFill>
                  <a:schemeClr val="bg1"/>
                </a:solidFill>
              </a:rPr>
              <a:t>: The Year of Fun </a:t>
            </a:r>
            <a:r>
              <a:rPr lang="en-GB" sz="1600" b="1" dirty="0" smtClean="0">
                <a:solidFill>
                  <a:schemeClr val="bg1"/>
                </a:solidFill>
              </a:rPr>
              <a:t>Quiz</a:t>
            </a:r>
          </a:p>
          <a:p>
            <a:pPr marL="457200" indent="-457200">
              <a:buNone/>
            </a:pPr>
            <a:r>
              <a:rPr lang="en-GB" sz="1600" dirty="0" smtClean="0">
                <a:solidFill>
                  <a:schemeClr val="bg1"/>
                </a:solidFill>
              </a:rPr>
              <a:t>14			</a:t>
            </a:r>
            <a:r>
              <a:rPr lang="en-GB" sz="1600" b="1" dirty="0" smtClean="0">
                <a:solidFill>
                  <a:schemeClr val="bg1"/>
                </a:solidFill>
              </a:rPr>
              <a:t>Let’s Dance! 80s Bingo Bash!</a:t>
            </a:r>
          </a:p>
          <a:p>
            <a:pPr marL="457200" indent="-457200">
              <a:buNone/>
            </a:pPr>
            <a:r>
              <a:rPr lang="en-GB" sz="1600" dirty="0" smtClean="0">
                <a:solidFill>
                  <a:schemeClr val="bg1"/>
                </a:solidFill>
              </a:rPr>
              <a:t>15			</a:t>
            </a:r>
            <a:r>
              <a:rPr lang="en-GB" sz="1600" b="1" dirty="0" smtClean="0">
                <a:solidFill>
                  <a:schemeClr val="bg1"/>
                </a:solidFill>
              </a:rPr>
              <a:t>Giddy Up! Horse Racing</a:t>
            </a:r>
            <a:endParaRPr lang="en-GB" sz="1600" b="1" dirty="0">
              <a:solidFill>
                <a:schemeClr val="bg1"/>
              </a:solidFill>
            </a:endParaRPr>
          </a:p>
          <a:p>
            <a:pPr>
              <a:buNone/>
            </a:pPr>
            <a:r>
              <a:rPr lang="en-GB" sz="1600" dirty="0" smtClean="0">
                <a:solidFill>
                  <a:schemeClr val="bg1"/>
                </a:solidFill>
              </a:rPr>
              <a:t>16</a:t>
            </a:r>
            <a:r>
              <a:rPr lang="en-GB" sz="1600" dirty="0">
                <a:solidFill>
                  <a:schemeClr val="bg1"/>
                </a:solidFill>
              </a:rPr>
              <a:t>			</a:t>
            </a:r>
            <a:r>
              <a:rPr lang="en-GB" sz="1600" b="1" dirty="0">
                <a:solidFill>
                  <a:schemeClr val="bg1"/>
                </a:solidFill>
              </a:rPr>
              <a:t>Make ‘</a:t>
            </a:r>
            <a:r>
              <a:rPr lang="en-GB" sz="1600" b="1" dirty="0" err="1">
                <a:solidFill>
                  <a:schemeClr val="bg1"/>
                </a:solidFill>
              </a:rPr>
              <a:t>Em</a:t>
            </a:r>
            <a:r>
              <a:rPr lang="en-GB" sz="1600" b="1" dirty="0">
                <a:solidFill>
                  <a:schemeClr val="bg1"/>
                </a:solidFill>
              </a:rPr>
              <a:t> Laugh Joke Writing</a:t>
            </a:r>
          </a:p>
          <a:p>
            <a:pPr>
              <a:buNone/>
            </a:pPr>
            <a:r>
              <a:rPr lang="en-GB" sz="1600" dirty="0" smtClean="0">
                <a:solidFill>
                  <a:schemeClr val="bg1"/>
                </a:solidFill>
              </a:rPr>
              <a:t>18	</a:t>
            </a:r>
            <a:r>
              <a:rPr lang="en-GB" sz="1600" dirty="0">
                <a:solidFill>
                  <a:schemeClr val="bg1"/>
                </a:solidFill>
              </a:rPr>
              <a:t>		</a:t>
            </a:r>
            <a:r>
              <a:rPr lang="en-GB" sz="1600" b="1" dirty="0">
                <a:solidFill>
                  <a:schemeClr val="bg1"/>
                </a:solidFill>
              </a:rPr>
              <a:t>British Business Banter</a:t>
            </a:r>
          </a:p>
          <a:p>
            <a:pPr>
              <a:buNone/>
            </a:pPr>
            <a:endParaRPr lang="en-GB" sz="1600" dirty="0">
              <a:solidFill>
                <a:schemeClr val="bg1"/>
              </a:solidFill>
            </a:endParaRPr>
          </a:p>
          <a:p>
            <a:pPr>
              <a:buNone/>
            </a:pPr>
            <a:r>
              <a:rPr lang="en-GB" sz="1600" dirty="0">
                <a:solidFill>
                  <a:schemeClr val="bg1"/>
                </a:solidFill>
              </a:rPr>
              <a:t>	</a:t>
            </a:r>
            <a:r>
              <a:rPr lang="en-GB" sz="1800" b="1" dirty="0">
                <a:solidFill>
                  <a:schemeClr val="bg1"/>
                </a:solidFill>
              </a:rPr>
              <a:t>Virtual Event Leader Specialism</a:t>
            </a:r>
          </a:p>
          <a:p>
            <a:pPr>
              <a:buNone/>
            </a:pPr>
            <a:endParaRPr lang="en-GB" sz="1600" dirty="0">
              <a:solidFill>
                <a:schemeClr val="bg1"/>
              </a:solidFill>
            </a:endParaRPr>
          </a:p>
          <a:p>
            <a:pPr>
              <a:buNone/>
            </a:pPr>
            <a:r>
              <a:rPr lang="en-GB" sz="1600" dirty="0" smtClean="0">
                <a:solidFill>
                  <a:schemeClr val="bg1"/>
                </a:solidFill>
              </a:rPr>
              <a:t>20</a:t>
            </a:r>
            <a:r>
              <a:rPr lang="en-GB" sz="1600" dirty="0">
                <a:solidFill>
                  <a:schemeClr val="bg1"/>
                </a:solidFill>
              </a:rPr>
              <a:t>			</a:t>
            </a:r>
            <a:r>
              <a:rPr lang="en-GB" sz="1600" b="1" dirty="0">
                <a:solidFill>
                  <a:schemeClr val="bg1"/>
                </a:solidFill>
              </a:rPr>
              <a:t>Virtual Host Services</a:t>
            </a:r>
          </a:p>
          <a:p>
            <a:pPr>
              <a:buNone/>
            </a:pPr>
            <a:r>
              <a:rPr lang="en-GB" sz="1600" dirty="0" smtClean="0">
                <a:solidFill>
                  <a:schemeClr val="bg1"/>
                </a:solidFill>
              </a:rPr>
              <a:t>24</a:t>
            </a:r>
            <a:r>
              <a:rPr lang="en-GB" sz="1600" dirty="0">
                <a:solidFill>
                  <a:schemeClr val="bg1"/>
                </a:solidFill>
              </a:rPr>
              <a:t>			</a:t>
            </a:r>
            <a:r>
              <a:rPr lang="en-GB" sz="1600" b="1" dirty="0">
                <a:solidFill>
                  <a:schemeClr val="bg1"/>
                </a:solidFill>
              </a:rPr>
              <a:t>Happy Clients</a:t>
            </a:r>
          </a:p>
          <a:p>
            <a:pPr>
              <a:buNone/>
            </a:pPr>
            <a:r>
              <a:rPr lang="en-GB" sz="1600" dirty="0" smtClean="0">
                <a:solidFill>
                  <a:schemeClr val="bg1"/>
                </a:solidFill>
              </a:rPr>
              <a:t>25</a:t>
            </a:r>
            <a:r>
              <a:rPr lang="en-GB" sz="1600" dirty="0">
                <a:solidFill>
                  <a:schemeClr val="bg1"/>
                </a:solidFill>
              </a:rPr>
              <a:t>			</a:t>
            </a:r>
            <a:r>
              <a:rPr lang="en-GB" sz="1600" b="1" dirty="0">
                <a:solidFill>
                  <a:schemeClr val="bg1"/>
                </a:solidFill>
              </a:rPr>
              <a:t>Corporate Hosting Examples</a:t>
            </a:r>
          </a:p>
          <a:p>
            <a:pPr>
              <a:buNone/>
            </a:pPr>
            <a:r>
              <a:rPr lang="en-GB" sz="1600" dirty="0" smtClean="0">
                <a:solidFill>
                  <a:schemeClr val="bg1"/>
                </a:solidFill>
              </a:rPr>
              <a:t>26</a:t>
            </a:r>
            <a:r>
              <a:rPr lang="en-GB" sz="1600" dirty="0">
                <a:solidFill>
                  <a:schemeClr val="bg1"/>
                </a:solidFill>
              </a:rPr>
              <a:t>			</a:t>
            </a:r>
            <a:r>
              <a:rPr lang="en-GB" sz="1600" b="1" dirty="0">
                <a:solidFill>
                  <a:schemeClr val="bg1"/>
                </a:solidFill>
              </a:rPr>
              <a:t>Parties – Children’s &amp; Corporate</a:t>
            </a:r>
          </a:p>
          <a:p>
            <a:pPr>
              <a:buNone/>
            </a:pPr>
            <a:r>
              <a:rPr lang="en-GB" sz="1600" dirty="0" smtClean="0">
                <a:solidFill>
                  <a:schemeClr val="bg1"/>
                </a:solidFill>
              </a:rPr>
              <a:t>28</a:t>
            </a:r>
            <a:r>
              <a:rPr lang="en-GB" sz="1600" dirty="0">
                <a:solidFill>
                  <a:schemeClr val="bg1"/>
                </a:solidFill>
              </a:rPr>
              <a:t>			</a:t>
            </a:r>
            <a:r>
              <a:rPr lang="en-GB" sz="1600" b="1" dirty="0">
                <a:solidFill>
                  <a:schemeClr val="bg1"/>
                </a:solidFill>
              </a:rPr>
              <a:t>Like What You See?</a:t>
            </a:r>
          </a:p>
        </p:txBody>
      </p:sp>
      <p:pic>
        <p:nvPicPr>
          <p:cNvPr id="8" name="Content Placeholder 7" descr="2D Transparent without writing.png"/>
          <p:cNvPicPr>
            <a:picLocks noGrp="1" noChangeAspect="1"/>
          </p:cNvPicPr>
          <p:nvPr>
            <p:ph sz="quarter" idx="4"/>
          </p:nvPr>
        </p:nvPicPr>
        <p:blipFill>
          <a:blip r:embed="rId3" cstate="print"/>
          <a:stretch>
            <a:fillRect/>
          </a:stretch>
        </p:blipFill>
        <p:spPr>
          <a:xfrm>
            <a:off x="6372200" y="3864693"/>
            <a:ext cx="2314600" cy="2252448"/>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Birthday Parties (1).png"/>
          <p:cNvPicPr>
            <a:picLocks noChangeAspect="1"/>
          </p:cNvPicPr>
          <p:nvPr/>
        </p:nvPicPr>
        <p:blipFill>
          <a:blip r:embed="rId2" cstate="print"/>
          <a:stretch>
            <a:fillRect/>
          </a:stretch>
        </p:blipFill>
        <p:spPr>
          <a:xfrm>
            <a:off x="0" y="0"/>
            <a:ext cx="9144000" cy="7029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quiz_png.png"/>
          <p:cNvPicPr>
            <a:picLocks noChangeAspect="1"/>
          </p:cNvPicPr>
          <p:nvPr/>
        </p:nvPicPr>
        <p:blipFill>
          <a:blip r:embed="rId2" cstate="print"/>
          <a:stretch>
            <a:fillRect/>
          </a:stretch>
        </p:blipFill>
        <p:spPr>
          <a:xfrm>
            <a:off x="0" y="0"/>
            <a:ext cx="9144000" cy="7029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ughter_png.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game show (1).png"/>
          <p:cNvPicPr>
            <a:picLocks noChangeAspect="1"/>
          </p:cNvPicPr>
          <p:nvPr/>
        </p:nvPicPr>
        <p:blipFill>
          <a:blip r:embed="rId2" cstate="print"/>
          <a:stretch>
            <a:fillRect/>
          </a:stretch>
        </p:blipFill>
        <p:spPr>
          <a:xfrm>
            <a:off x="0" y="0"/>
            <a:ext cx="9144000" cy="7029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s Dance 80s Bingo Bash.png"/>
          <p:cNvPicPr>
            <a:picLocks noGrp="1" noChangeAspect="1"/>
          </p:cNvPicPr>
          <p:nvPr>
            <p:ph idx="1"/>
          </p:nvPr>
        </p:nvPicPr>
        <p:blipFill>
          <a:blip r:embed="rId2" cstate="print"/>
          <a:stretch>
            <a:fillRect/>
          </a:stretch>
        </p:blipFill>
        <p:spPr>
          <a:xfrm>
            <a:off x="1740" y="0"/>
            <a:ext cx="9142260" cy="710140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ddy Up! Horse Racing.png"/>
          <p:cNvPicPr>
            <a:picLocks noChangeAspect="1"/>
          </p:cNvPicPr>
          <p:nvPr/>
        </p:nvPicPr>
        <p:blipFill>
          <a:blip r:embed="rId2" cstate="print"/>
          <a:stretch>
            <a:fillRect/>
          </a:stretch>
        </p:blipFill>
        <p:spPr>
          <a:xfrm>
            <a:off x="0" y="0"/>
            <a:ext cx="9144000" cy="7029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waii.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4788024" y="332656"/>
            <a:ext cx="4176464" cy="657994"/>
          </a:xfrm>
        </p:spPr>
        <p:txBody>
          <a:bodyPr>
            <a:noAutofit/>
          </a:bodyPr>
          <a:lstStyle/>
          <a:p>
            <a:r>
              <a:rPr lang="en-GB" sz="4000" dirty="0">
                <a:solidFill>
                  <a:schemeClr val="bg1"/>
                </a:solidFill>
              </a:rPr>
              <a:t>Make ‘</a:t>
            </a:r>
            <a:r>
              <a:rPr lang="en-GB" sz="4000" dirty="0" err="1">
                <a:solidFill>
                  <a:schemeClr val="bg1"/>
                </a:solidFill>
              </a:rPr>
              <a:t>Em</a:t>
            </a:r>
            <a:r>
              <a:rPr lang="en-GB" sz="4000" dirty="0">
                <a:solidFill>
                  <a:schemeClr val="bg1"/>
                </a:solidFill>
              </a:rPr>
              <a:t> Laugh!</a:t>
            </a:r>
          </a:p>
        </p:txBody>
      </p:sp>
      <p:pic>
        <p:nvPicPr>
          <p:cNvPr id="6" name="Content Placeholder 5" descr="Max Cowboy.jpg"/>
          <p:cNvPicPr>
            <a:picLocks noGrp="1" noChangeAspect="1"/>
          </p:cNvPicPr>
          <p:nvPr>
            <p:ph idx="1"/>
          </p:nvPr>
        </p:nvPicPr>
        <p:blipFill>
          <a:blip r:embed="rId4" cstate="print"/>
          <a:stretch>
            <a:fillRect/>
          </a:stretch>
        </p:blipFill>
        <p:spPr>
          <a:xfrm>
            <a:off x="251520" y="245301"/>
            <a:ext cx="3960440" cy="3399723"/>
          </a:xfrm>
        </p:spPr>
      </p:pic>
      <p:sp>
        <p:nvSpPr>
          <p:cNvPr id="4" name="Text Placeholder 3"/>
          <p:cNvSpPr>
            <a:spLocks noGrp="1"/>
          </p:cNvSpPr>
          <p:nvPr>
            <p:ph type="body" sz="half" idx="2"/>
          </p:nvPr>
        </p:nvSpPr>
        <p:spPr>
          <a:xfrm>
            <a:off x="4427984" y="1124744"/>
            <a:ext cx="4392488" cy="5445224"/>
          </a:xfrm>
        </p:spPr>
        <p:style>
          <a:lnRef idx="3">
            <a:schemeClr val="lt1"/>
          </a:lnRef>
          <a:fillRef idx="1">
            <a:schemeClr val="accent2"/>
          </a:fillRef>
          <a:effectRef idx="1">
            <a:schemeClr val="accent2"/>
          </a:effectRef>
          <a:fontRef idx="minor">
            <a:schemeClr val="lt1"/>
          </a:fontRef>
        </p:style>
        <p:txBody>
          <a:bodyPr>
            <a:noAutofit/>
          </a:bodyPr>
          <a:lstStyle/>
          <a:p>
            <a:r>
              <a:rPr lang="en-GB" b="1" dirty="0">
                <a:solidFill>
                  <a:srgbClr val="FFFF00"/>
                </a:solidFill>
              </a:rPr>
              <a:t>Feel like you could do with a laugh? </a:t>
            </a:r>
            <a:r>
              <a:rPr lang="en-GB" dirty="0"/>
              <a:t>Join in on this virtual class to learn how to have everyone in stitches. It's a really fun thing to do at home to learn something new and to cheer you up.</a:t>
            </a:r>
            <a:br>
              <a:rPr lang="en-GB" dirty="0"/>
            </a:br>
            <a:r>
              <a:rPr lang="en-GB" dirty="0"/>
              <a:t/>
            </a:r>
            <a:br>
              <a:rPr lang="en-GB" dirty="0"/>
            </a:br>
            <a:r>
              <a:rPr lang="en-GB" dirty="0"/>
              <a:t>Whether you're looking to get better at your stand up skills, better at comedy writing or just want to lift your loved ones spirit. There is something for everyone, and it's perfect for beginners. Get all the help you need from experienced teacher, Alex.</a:t>
            </a:r>
            <a:br>
              <a:rPr lang="en-GB" dirty="0"/>
            </a:br>
            <a:r>
              <a:rPr lang="en-GB" dirty="0"/>
              <a:t/>
            </a:r>
            <a:br>
              <a:rPr lang="en-GB" dirty="0"/>
            </a:br>
            <a:r>
              <a:rPr lang="en-GB" dirty="0"/>
              <a:t>It's also perfect if you're looking for fun team building activities. It'll be a real virtual gift for your staff as this workshop is sure to put a smile on their face and lift their spirits. It is also so useful for public speaking for all occasions. If you need to put your clients at ease in your professional life or make everyone laugh at your wedding. Give the best speeches with help from Alex.</a:t>
            </a:r>
            <a:br>
              <a:rPr lang="en-GB" dirty="0"/>
            </a:br>
            <a:r>
              <a:rPr lang="en-GB" dirty="0"/>
              <a:t/>
            </a:r>
            <a:br>
              <a:rPr lang="en-GB" dirty="0"/>
            </a:br>
            <a:r>
              <a:rPr lang="en-GB" dirty="0"/>
              <a:t>This hilarious virtual experience will cover the science of what makes something funny, types of jokes and how they work, and how to craft jokes out of literally anything. You will even learn how to perform your jokes like a professional! Enter 2021 with a bang and a lot more laughs.</a:t>
            </a:r>
            <a:br>
              <a:rPr lang="en-GB" dirty="0"/>
            </a:br>
            <a:r>
              <a:rPr lang="en-GB" dirty="0"/>
              <a:t/>
            </a:r>
            <a:br>
              <a:rPr lang="en-GB" dirty="0"/>
            </a:br>
            <a:endParaRPr lang="en-GB" dirty="0"/>
          </a:p>
        </p:txBody>
      </p:sp>
      <p:pic>
        <p:nvPicPr>
          <p:cNvPr id="3" name="Online Media 2">
            <a:hlinkClick r:id="" action="ppaction://media"/>
            <a:extLst>
              <a:ext uri="{FF2B5EF4-FFF2-40B4-BE49-F238E27FC236}">
                <a16:creationId xmlns="" xmlns:a16="http://schemas.microsoft.com/office/drawing/2014/main" id="{F72D7DA9-7E8F-44ED-B0B5-755258E4FB07}"/>
              </a:ext>
            </a:extLst>
          </p:cNvPr>
          <p:cNvPicPr>
            <a:picLocks noRot="1" noChangeAspect="1"/>
          </p:cNvPicPr>
          <p:nvPr>
            <a:videoFile r:link="rId1"/>
          </p:nvPr>
        </p:nvPicPr>
        <p:blipFill>
          <a:blip r:embed="rId5" cstate="print"/>
          <a:stretch>
            <a:fillRect/>
          </a:stretch>
        </p:blipFill>
        <p:spPr>
          <a:xfrm>
            <a:off x="251520" y="3998186"/>
            <a:ext cx="3963055" cy="25717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laugh_png.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blue corporate.jpg"/>
          <p:cNvPicPr>
            <a:picLocks noChangeAspect="1"/>
          </p:cNvPicPr>
          <p:nvPr/>
        </p:nvPicPr>
        <p:blipFill>
          <a:blip r:embed="rId2" cstate="print"/>
          <a:stretch>
            <a:fillRect/>
          </a:stretch>
        </p:blipFill>
        <p:spPr>
          <a:xfrm>
            <a:off x="0" y="0"/>
            <a:ext cx="9144000" cy="7101408"/>
          </a:xfrm>
          <a:prstGeom prst="rect">
            <a:avLst/>
          </a:prstGeom>
        </p:spPr>
      </p:pic>
      <p:sp>
        <p:nvSpPr>
          <p:cNvPr id="2" name="Title 1"/>
          <p:cNvSpPr>
            <a:spLocks noGrp="1"/>
          </p:cNvSpPr>
          <p:nvPr>
            <p:ph type="title"/>
          </p:nvPr>
        </p:nvSpPr>
        <p:spPr>
          <a:solidFill>
            <a:schemeClr val="tx1"/>
          </a:solidFill>
        </p:spPr>
        <p:txBody>
          <a:bodyPr/>
          <a:lstStyle/>
          <a:p>
            <a:r>
              <a:rPr lang="en-GB" dirty="0">
                <a:solidFill>
                  <a:schemeClr val="bg1"/>
                </a:solidFill>
              </a:rPr>
              <a:t>British Business Banter</a:t>
            </a:r>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pPr fontAlgn="base">
              <a:buNone/>
            </a:pPr>
            <a:r>
              <a:rPr lang="en-GB" dirty="0">
                <a:solidFill>
                  <a:schemeClr val="bg1"/>
                </a:solidFill>
              </a:rPr>
              <a:t>	Join Alex Ranahan as he teaches you the tips and tricks to really make your British clients warm to you. From the type of humour we prefer, to how to create your own British style jokes, even to how to deliver your new sense of humour with effortless style and charisma, you’ll be able to bond with your business partners as the next best thing since sliced bread.</a:t>
            </a:r>
          </a:p>
          <a:p>
            <a:pPr fontAlgn="base">
              <a:buNone/>
            </a:pPr>
            <a:endParaRPr lang="en-GB" dirty="0"/>
          </a:p>
          <a:p>
            <a:pPr algn="ctr" fontAlgn="base">
              <a:buNone/>
            </a:pPr>
            <a:r>
              <a:rPr lang="en-GB" b="1" dirty="0">
                <a:solidFill>
                  <a:srgbClr val="FF0000"/>
                </a:solidFill>
              </a:rPr>
              <a:t>Virtual event includes:</a:t>
            </a:r>
          </a:p>
          <a:p>
            <a:pPr fontAlgn="base">
              <a:buNone/>
            </a:pPr>
            <a:endParaRPr lang="en-GB" dirty="0"/>
          </a:p>
          <a:p>
            <a:pPr fontAlgn="base"/>
            <a:r>
              <a:rPr lang="en-GB" dirty="0">
                <a:solidFill>
                  <a:schemeClr val="bg1"/>
                </a:solidFill>
              </a:rPr>
              <a:t>Where British humour stems from culturally, historically and why we laugh at different things.</a:t>
            </a:r>
          </a:p>
          <a:p>
            <a:pPr fontAlgn="base"/>
            <a:r>
              <a:rPr lang="en-GB" dirty="0">
                <a:solidFill>
                  <a:schemeClr val="bg1"/>
                </a:solidFill>
              </a:rPr>
              <a:t>The science of comedy, why the same joke will get a different response from different scenarios, and how to make your communication more effective.</a:t>
            </a:r>
          </a:p>
          <a:p>
            <a:pPr fontAlgn="base"/>
            <a:r>
              <a:rPr lang="en-GB" dirty="0">
                <a:solidFill>
                  <a:schemeClr val="bg1"/>
                </a:solidFill>
              </a:rPr>
              <a:t>The different types of auditory and visual jokes and how they work.</a:t>
            </a:r>
          </a:p>
          <a:p>
            <a:pPr fontAlgn="base"/>
            <a:r>
              <a:rPr lang="en-GB" dirty="0">
                <a:solidFill>
                  <a:schemeClr val="bg1"/>
                </a:solidFill>
              </a:rPr>
              <a:t>Joke vehicles.</a:t>
            </a:r>
          </a:p>
          <a:p>
            <a:pPr fontAlgn="base"/>
            <a:r>
              <a:rPr lang="en-GB" dirty="0">
                <a:solidFill>
                  <a:schemeClr val="bg1"/>
                </a:solidFill>
              </a:rPr>
              <a:t>How to create jokes out of any given situation and read the room for appropriateness.</a:t>
            </a:r>
          </a:p>
          <a:p>
            <a:pPr fontAlgn="base"/>
            <a:r>
              <a:rPr lang="en-GB" dirty="0">
                <a:solidFill>
                  <a:schemeClr val="bg1"/>
                </a:solidFill>
              </a:rPr>
              <a:t>How to deliver jokes with confidence, timing and precision.</a:t>
            </a:r>
          </a:p>
          <a:p>
            <a:pPr fontAlgn="base"/>
            <a:r>
              <a:rPr lang="en-GB" dirty="0">
                <a:solidFill>
                  <a:schemeClr val="bg1"/>
                </a:solidFill>
              </a:rPr>
              <a:t>Why the British truly do always talk about the weather!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host.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vent virtual host_png.png"/>
          <p:cNvPicPr>
            <a:picLocks noChangeAspect="1"/>
          </p:cNvPicPr>
          <p:nvPr/>
        </p:nvPicPr>
        <p:blipFill>
          <a:blip r:embed="rId2" cstate="print"/>
          <a:stretch>
            <a:fillRect/>
          </a:stretch>
        </p:blipFill>
        <p:spPr>
          <a:xfrm>
            <a:off x="0" y="0"/>
            <a:ext cx="9144000" cy="7029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ue virtual background.jpg"/>
          <p:cNvPicPr>
            <a:picLocks noChangeAspect="1"/>
          </p:cNvPicPr>
          <p:nvPr/>
        </p:nvPicPr>
        <p:blipFill>
          <a:blip r:embed="rId3" cstate="print"/>
          <a:stretch>
            <a:fillRect/>
          </a:stretch>
        </p:blipFill>
        <p:spPr>
          <a:xfrm>
            <a:off x="-1" y="1120243"/>
            <a:ext cx="9144001" cy="5737757"/>
          </a:xfrm>
          <a:prstGeom prst="rect">
            <a:avLst/>
          </a:prstGeom>
        </p:spPr>
      </p:pic>
      <p:sp>
        <p:nvSpPr>
          <p:cNvPr id="2" name="Title 1"/>
          <p:cNvSpPr>
            <a:spLocks noGrp="1"/>
          </p:cNvSpPr>
          <p:nvPr>
            <p:ph type="title"/>
          </p:nvPr>
        </p:nvSpPr>
        <p:spPr>
          <a:xfrm>
            <a:off x="0" y="0"/>
            <a:ext cx="9144000" cy="1143000"/>
          </a:xfrm>
          <a:solidFill>
            <a:schemeClr val="tx1"/>
          </a:solidFill>
        </p:spPr>
        <p:txBody>
          <a:bodyPr/>
          <a:lstStyle/>
          <a:p>
            <a:r>
              <a:rPr lang="en-GB" dirty="0">
                <a:solidFill>
                  <a:schemeClr val="bg1"/>
                </a:solidFill>
              </a:rPr>
              <a:t>Virtual Event Host Services</a:t>
            </a:r>
          </a:p>
        </p:txBody>
      </p:sp>
      <p:sp>
        <p:nvSpPr>
          <p:cNvPr id="3" name="Content Placeholder 2"/>
          <p:cNvSpPr>
            <a:spLocks noGrp="1"/>
          </p:cNvSpPr>
          <p:nvPr>
            <p:ph idx="1"/>
          </p:nvPr>
        </p:nvSpPr>
        <p:spPr>
          <a:xfrm>
            <a:off x="-324544" y="2636912"/>
            <a:ext cx="6876256" cy="3456384"/>
          </a:xfrm>
        </p:spPr>
        <p:txBody>
          <a:bodyPr>
            <a:normAutofit/>
          </a:bodyPr>
          <a:lstStyle/>
          <a:p>
            <a:pPr>
              <a:buNone/>
            </a:pPr>
            <a:endParaRPr lang="en-GB" sz="1400" dirty="0">
              <a:solidFill>
                <a:schemeClr val="bg1"/>
              </a:solidFill>
            </a:endParaRPr>
          </a:p>
          <a:p>
            <a:pPr>
              <a:buNone/>
            </a:pPr>
            <a:r>
              <a:rPr lang="en-GB" sz="1400" dirty="0">
                <a:solidFill>
                  <a:schemeClr val="bg1"/>
                </a:solidFill>
              </a:rPr>
              <a:t>	Now more than ever, it is not only cheaper, quicker, easier and more accessible to host events online, but it is a market demand that </a:t>
            </a:r>
            <a:r>
              <a:rPr lang="en-GB" sz="1400" b="1" dirty="0">
                <a:solidFill>
                  <a:schemeClr val="bg1"/>
                </a:solidFill>
              </a:rPr>
              <a:t>will </a:t>
            </a:r>
            <a:r>
              <a:rPr lang="en-GB" sz="1400" dirty="0">
                <a:solidFill>
                  <a:schemeClr val="bg1"/>
                </a:solidFill>
              </a:rPr>
              <a:t>set the standards of the future - Simply put, </a:t>
            </a:r>
            <a:r>
              <a:rPr lang="en-GB" sz="1400" b="1" dirty="0">
                <a:solidFill>
                  <a:schemeClr val="bg1"/>
                </a:solidFill>
              </a:rPr>
              <a:t>if you do not market your services or host your events online then your business will die.</a:t>
            </a:r>
          </a:p>
          <a:p>
            <a:pPr>
              <a:buNone/>
            </a:pPr>
            <a:r>
              <a:rPr lang="en-GB" sz="1400" b="1" dirty="0">
                <a:solidFill>
                  <a:schemeClr val="bg1"/>
                </a:solidFill>
              </a:rPr>
              <a:t> </a:t>
            </a:r>
            <a:endParaRPr lang="en-GB" sz="1400" dirty="0">
              <a:solidFill>
                <a:schemeClr val="bg1"/>
              </a:solidFill>
            </a:endParaRPr>
          </a:p>
          <a:p>
            <a:pPr>
              <a:buNone/>
            </a:pPr>
            <a:r>
              <a:rPr lang="en-GB" sz="1400" dirty="0">
                <a:solidFill>
                  <a:schemeClr val="bg1"/>
                </a:solidFill>
              </a:rPr>
              <a:t>	Change is being forced so instantaneously around the world that the only way to save your business is to embrace the pandemic and move with it, not against it. </a:t>
            </a:r>
            <a:r>
              <a:rPr lang="en-GB" sz="1400" b="1" dirty="0">
                <a:solidFill>
                  <a:schemeClr val="bg1"/>
                </a:solidFill>
              </a:rPr>
              <a:t>The old ways do not work anymore.</a:t>
            </a:r>
            <a:endParaRPr lang="en-GB" sz="1400" dirty="0">
              <a:solidFill>
                <a:schemeClr val="bg1"/>
              </a:solidFill>
            </a:endParaRPr>
          </a:p>
          <a:p>
            <a:pPr>
              <a:buNone/>
            </a:pPr>
            <a:r>
              <a:rPr lang="en-GB" sz="1400" dirty="0"/>
              <a:t>	</a:t>
            </a:r>
          </a:p>
          <a:p>
            <a:pPr>
              <a:buNone/>
            </a:pPr>
            <a:r>
              <a:rPr lang="en-GB" sz="1400" dirty="0"/>
              <a:t>	</a:t>
            </a:r>
          </a:p>
          <a:p>
            <a:endParaRPr lang="en-GB" sz="1400" dirty="0"/>
          </a:p>
        </p:txBody>
      </p:sp>
      <p:pic>
        <p:nvPicPr>
          <p:cNvPr id="7" name="Picture 6" descr="Red tie assured.png"/>
          <p:cNvPicPr>
            <a:picLocks noChangeAspect="1"/>
          </p:cNvPicPr>
          <p:nvPr/>
        </p:nvPicPr>
        <p:blipFill>
          <a:blip r:embed="rId4" cstate="print"/>
          <a:stretch>
            <a:fillRect/>
          </a:stretch>
        </p:blipFill>
        <p:spPr>
          <a:xfrm>
            <a:off x="6372200" y="2180861"/>
            <a:ext cx="3507854" cy="4677139"/>
          </a:xfrm>
          <a:prstGeom prst="rect">
            <a:avLst/>
          </a:prstGeom>
        </p:spPr>
      </p:pic>
      <p:sp>
        <p:nvSpPr>
          <p:cNvPr id="8" name="TextBox 7"/>
          <p:cNvSpPr txBox="1"/>
          <p:nvPr/>
        </p:nvSpPr>
        <p:spPr>
          <a:xfrm>
            <a:off x="0" y="1196752"/>
            <a:ext cx="9144000" cy="1846659"/>
          </a:xfrm>
          <a:prstGeom prst="rect">
            <a:avLst/>
          </a:prstGeom>
          <a:noFill/>
        </p:spPr>
        <p:txBody>
          <a:bodyPr wrap="square" rtlCol="0">
            <a:spAutoFit/>
          </a:bodyPr>
          <a:lstStyle/>
          <a:p>
            <a:pPr fontAlgn="base">
              <a:buNone/>
            </a:pPr>
            <a:r>
              <a:rPr lang="en-GB" sz="1600" b="1" dirty="0">
                <a:solidFill>
                  <a:srgbClr val="FF0000"/>
                </a:solidFill>
              </a:rPr>
              <a:t>Exhilarating your occasion from boring to celebration!</a:t>
            </a:r>
          </a:p>
          <a:p>
            <a:pPr>
              <a:buNone/>
            </a:pPr>
            <a:r>
              <a:rPr lang="en-GB" sz="1400" b="1" dirty="0">
                <a:solidFill>
                  <a:schemeClr val="bg1"/>
                </a:solidFill>
              </a:rPr>
              <a:t> </a:t>
            </a:r>
          </a:p>
          <a:p>
            <a:pPr>
              <a:buNone/>
            </a:pPr>
            <a:r>
              <a:rPr lang="en-GB" sz="1400" dirty="0">
                <a:solidFill>
                  <a:schemeClr val="bg1"/>
                </a:solidFill>
              </a:rPr>
              <a:t>In direct response to the COVID-19 global pandemic, the </a:t>
            </a:r>
            <a:r>
              <a:rPr lang="en-GB" sz="1400" b="1" u="sng" dirty="0">
                <a:solidFill>
                  <a:srgbClr val="FF0000"/>
                </a:solidFill>
              </a:rPr>
              <a:t>INTERNET REVOLUTION </a:t>
            </a:r>
            <a:r>
              <a:rPr lang="en-GB" sz="1400" dirty="0">
                <a:solidFill>
                  <a:schemeClr val="bg1"/>
                </a:solidFill>
              </a:rPr>
              <a:t>has rocketed to a new level.</a:t>
            </a:r>
          </a:p>
          <a:p>
            <a:pPr>
              <a:buNone/>
            </a:pPr>
            <a:endParaRPr lang="en-GB" sz="1400" dirty="0">
              <a:solidFill>
                <a:schemeClr val="bg1"/>
              </a:solidFill>
            </a:endParaRPr>
          </a:p>
          <a:p>
            <a:pPr>
              <a:buNone/>
            </a:pPr>
            <a:r>
              <a:rPr lang="en-GB" sz="1400" dirty="0">
                <a:solidFill>
                  <a:schemeClr val="bg1"/>
                </a:solidFill>
              </a:rPr>
              <a:t>With no access to physical events, yet with the constant need to continually train, inform, educate, entertain and inspire clients, business partners and employees, the world has upgraded to the next stage of communication and entertainment - </a:t>
            </a:r>
            <a:r>
              <a:rPr lang="en-GB" sz="1400" b="1" dirty="0">
                <a:solidFill>
                  <a:schemeClr val="bg1"/>
                </a:solidFill>
              </a:rPr>
              <a:t>virtual events</a:t>
            </a:r>
            <a:r>
              <a:rPr lang="en-GB" sz="1400" dirty="0">
                <a:solidFill>
                  <a:schemeClr val="bg1"/>
                </a:solidFill>
              </a:rPr>
              <a:t>.</a:t>
            </a:r>
          </a:p>
          <a:p>
            <a:endParaRPr lang="en-GB" sz="1400" dirty="0"/>
          </a:p>
        </p:txBody>
      </p:sp>
      <p:sp>
        <p:nvSpPr>
          <p:cNvPr id="9" name="TextBox 8"/>
          <p:cNvSpPr txBox="1"/>
          <p:nvPr/>
        </p:nvSpPr>
        <p:spPr>
          <a:xfrm>
            <a:off x="72008" y="4996914"/>
            <a:ext cx="3491880" cy="1600438"/>
          </a:xfrm>
          <a:prstGeom prst="rect">
            <a:avLst/>
          </a:prstGeom>
          <a:solidFill>
            <a:schemeClr val="bg1"/>
          </a:solidFill>
        </p:spPr>
        <p:txBody>
          <a:bodyPr wrap="square" rtlCol="0">
            <a:spAutoFit/>
          </a:bodyPr>
          <a:lstStyle/>
          <a:p>
            <a:r>
              <a:rPr lang="en-GB" sz="1400" b="1" dirty="0">
                <a:solidFill>
                  <a:srgbClr val="FF0000"/>
                </a:solidFill>
              </a:rPr>
              <a:t>To do this, you must have a way to rally your clients, level up your employees, transform business partners into raving fans and to provide a significant experience that will ignite the lives of those in lockdown and give hope and focus during unprecedented times of uncertainty.</a:t>
            </a:r>
          </a:p>
        </p:txBody>
      </p:sp>
      <p:pic>
        <p:nvPicPr>
          <p:cNvPr id="4" name="Online Media 3">
            <a:hlinkClick r:id="" action="ppaction://media"/>
            <a:extLst>
              <a:ext uri="{FF2B5EF4-FFF2-40B4-BE49-F238E27FC236}">
                <a16:creationId xmlns="" xmlns:a16="http://schemas.microsoft.com/office/drawing/2014/main" id="{E62BEC1D-3E3B-403D-BD6E-2312D0EE2563}"/>
              </a:ext>
            </a:extLst>
          </p:cNvPr>
          <p:cNvPicPr>
            <a:picLocks noRot="1" noChangeAspect="1"/>
          </p:cNvPicPr>
          <p:nvPr>
            <a:videoFile r:link="rId1"/>
          </p:nvPr>
        </p:nvPicPr>
        <p:blipFill>
          <a:blip r:embed="rId5" cstate="print"/>
          <a:stretch>
            <a:fillRect/>
          </a:stretch>
        </p:blipFill>
        <p:spPr>
          <a:xfrm>
            <a:off x="3635895" y="4865643"/>
            <a:ext cx="3048002" cy="1846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rk blue corporate.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67544" y="260648"/>
            <a:ext cx="8229600" cy="6408712"/>
          </a:xfrm>
        </p:spPr>
        <p:style>
          <a:lnRef idx="0">
            <a:schemeClr val="dk1"/>
          </a:lnRef>
          <a:fillRef idx="3">
            <a:schemeClr val="dk1"/>
          </a:fillRef>
          <a:effectRef idx="3">
            <a:schemeClr val="dk1"/>
          </a:effectRef>
          <a:fontRef idx="minor">
            <a:schemeClr val="lt1"/>
          </a:fontRef>
        </p:style>
        <p:txBody>
          <a:bodyPr>
            <a:noAutofit/>
          </a:bodyPr>
          <a:lstStyle/>
          <a:p>
            <a:pPr>
              <a:buNone/>
            </a:pPr>
            <a:r>
              <a:rPr lang="en-GB" sz="2400" dirty="0">
                <a:solidFill>
                  <a:srgbClr val="FF0000"/>
                </a:solidFill>
              </a:rPr>
              <a:t>	It is smarter and far more reliable to hire a professional to ignite your virtual event than to put all your costly efforts into creating a physical event to then have it shut down by another lockdown or, even worse, deadly illness and </a:t>
            </a:r>
            <a:r>
              <a:rPr lang="en-GB" sz="2400" b="1" dirty="0">
                <a:solidFill>
                  <a:srgbClr val="FF0000"/>
                </a:solidFill>
              </a:rPr>
              <a:t>putting others at risk</a:t>
            </a:r>
            <a:r>
              <a:rPr lang="en-GB" sz="2400" dirty="0">
                <a:solidFill>
                  <a:srgbClr val="FF0000"/>
                </a:solidFill>
              </a:rPr>
              <a:t>.</a:t>
            </a:r>
          </a:p>
          <a:p>
            <a:pPr>
              <a:buNone/>
            </a:pPr>
            <a:r>
              <a:rPr lang="en-GB" sz="2400" dirty="0">
                <a:solidFill>
                  <a:srgbClr val="FF0000"/>
                </a:solidFill>
              </a:rPr>
              <a:t>	Why wouldn’t you create a relationship with a dependable virtual events presenter rather than attempt to struggle through with an outdated model, guessing your way through a field you aren’t specialised in and running yourself down with superhero syndrome?</a:t>
            </a:r>
          </a:p>
          <a:p>
            <a:pPr>
              <a:buNone/>
            </a:pPr>
            <a:r>
              <a:rPr lang="en-GB" sz="2400" dirty="0">
                <a:solidFill>
                  <a:srgbClr val="FF0000"/>
                </a:solidFill>
              </a:rPr>
              <a:t>	</a:t>
            </a:r>
            <a:r>
              <a:rPr lang="en-GB" sz="2400" u="sng" dirty="0">
                <a:solidFill>
                  <a:srgbClr val="FF0000"/>
                </a:solidFill>
              </a:rPr>
              <a:t>Your cost of inaction is far greater.</a:t>
            </a:r>
          </a:p>
          <a:p>
            <a:pPr>
              <a:buNone/>
            </a:pPr>
            <a:r>
              <a:rPr lang="en-GB" sz="2400" dirty="0">
                <a:solidFill>
                  <a:srgbClr val="FF0000"/>
                </a:solidFill>
              </a:rPr>
              <a:t>	</a:t>
            </a:r>
            <a:r>
              <a:rPr lang="en-GB" sz="2400" dirty="0">
                <a:solidFill>
                  <a:schemeClr val="bg1"/>
                </a:solidFill>
              </a:rPr>
              <a:t>You cannot do everything yourself and, in this specific industry, </a:t>
            </a:r>
            <a:r>
              <a:rPr lang="en-GB" sz="2400" b="1" dirty="0">
                <a:solidFill>
                  <a:schemeClr val="bg1"/>
                </a:solidFill>
              </a:rPr>
              <a:t>you aren’t the best person for the job.</a:t>
            </a:r>
            <a:endParaRPr lang="en-GB" sz="2400" dirty="0">
              <a:solidFill>
                <a:schemeClr val="bg1"/>
              </a:solidFill>
            </a:endParaRPr>
          </a:p>
          <a:p>
            <a:pPr>
              <a:buNone/>
            </a:pPr>
            <a:r>
              <a:rPr lang="en-GB" sz="2400" dirty="0">
                <a:solidFill>
                  <a:schemeClr val="bg1"/>
                </a:solidFill>
              </a:rPr>
              <a:t>	Give it to a performer with over 10 years experience who has worked with multiple companies already accomplishing what you strive to achieve. </a:t>
            </a:r>
          </a:p>
          <a:p>
            <a:pPr>
              <a:buNone/>
            </a:pPr>
            <a:endParaRPr lang="en-GB" sz="24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545049_1920.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1268760"/>
            <a:ext cx="5050904" cy="4320479"/>
          </a:xfr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pPr>
              <a:buNone/>
            </a:pPr>
            <a:r>
              <a:rPr lang="en-GB" b="1" dirty="0"/>
              <a:t>My specialism lies in solving your problem: </a:t>
            </a:r>
            <a:endParaRPr lang="en-GB" dirty="0"/>
          </a:p>
          <a:p>
            <a:pPr lvl="0"/>
            <a:r>
              <a:rPr lang="en-GB" dirty="0"/>
              <a:t>Electrifying events.</a:t>
            </a:r>
          </a:p>
          <a:p>
            <a:pPr lvl="0"/>
            <a:r>
              <a:rPr lang="en-GB" dirty="0"/>
              <a:t>Uniting teams.</a:t>
            </a:r>
          </a:p>
          <a:p>
            <a:pPr lvl="0"/>
            <a:r>
              <a:rPr lang="en-GB" dirty="0"/>
              <a:t>Gifting people with the tools to transform and steer their own lives.</a:t>
            </a:r>
          </a:p>
          <a:p>
            <a:pPr lvl="0"/>
            <a:r>
              <a:rPr lang="en-GB" dirty="0"/>
              <a:t>And, most importantly, creating a phenomenal occasion in such grey times.</a:t>
            </a:r>
          </a:p>
          <a:p>
            <a:r>
              <a:rPr lang="en-GB" dirty="0"/>
              <a:t>I bring you the power to take command of this devastating situation and to thrive.</a:t>
            </a:r>
          </a:p>
          <a:p>
            <a:r>
              <a:rPr lang="en-GB" dirty="0"/>
              <a:t>Most big businesses were historically born in a recession - the most successful in adapting seize the opportunity to evolve and take the market share. From collaborating with companies as a host, supplier, strategist, and inventing and running my own virtual events business, I guarantee the events you put your name on are unforgettable and extraordinary.</a:t>
            </a:r>
          </a:p>
          <a:p>
            <a:endParaRPr lang="en-GB" dirty="0"/>
          </a:p>
        </p:txBody>
      </p:sp>
      <p:pic>
        <p:nvPicPr>
          <p:cNvPr id="4" name="Picture 3" descr="Alex Ranahan (2).jpg"/>
          <p:cNvPicPr>
            <a:picLocks noChangeAspect="1"/>
          </p:cNvPicPr>
          <p:nvPr/>
        </p:nvPicPr>
        <p:blipFill>
          <a:blip r:embed="rId3" cstate="print"/>
          <a:stretch>
            <a:fillRect/>
          </a:stretch>
        </p:blipFill>
        <p:spPr>
          <a:xfrm>
            <a:off x="5940152" y="1268760"/>
            <a:ext cx="2910069" cy="436510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ef5e1743f2123165f573616c533885.jpg"/>
          <p:cNvPicPr>
            <a:picLocks noChangeAspect="1"/>
          </p:cNvPicPr>
          <p:nvPr/>
        </p:nvPicPr>
        <p:blipFill>
          <a:blip r:embed="rId2" cstate="print"/>
          <a:stretch>
            <a:fillRect/>
          </a:stretch>
        </p:blipFill>
        <p:spPr>
          <a:xfrm>
            <a:off x="0" y="0"/>
            <a:ext cx="9144000" cy="7101408"/>
          </a:xfrm>
          <a:prstGeom prst="rect">
            <a:avLst/>
          </a:prstGeom>
        </p:spPr>
      </p:pic>
      <p:sp>
        <p:nvSpPr>
          <p:cNvPr id="3" name="Content Placeholder 2"/>
          <p:cNvSpPr>
            <a:spLocks noGrp="1"/>
          </p:cNvSpPr>
          <p:nvPr>
            <p:ph idx="1"/>
          </p:nvPr>
        </p:nvSpPr>
        <p:spPr>
          <a:xfrm>
            <a:off x="107504" y="99392"/>
            <a:ext cx="5400600" cy="6858000"/>
          </a:xfrm>
        </p:spPr>
        <p:style>
          <a:lnRef idx="2">
            <a:schemeClr val="accent1">
              <a:shade val="50000"/>
            </a:schemeClr>
          </a:lnRef>
          <a:fillRef idx="1">
            <a:schemeClr val="accent1"/>
          </a:fillRef>
          <a:effectRef idx="0">
            <a:schemeClr val="accent1"/>
          </a:effectRef>
          <a:fontRef idx="minor">
            <a:schemeClr val="lt1"/>
          </a:fontRef>
        </p:style>
        <p:txBody>
          <a:bodyPr>
            <a:normAutofit fontScale="40000" lnSpcReduction="20000"/>
          </a:bodyPr>
          <a:lstStyle/>
          <a:p>
            <a:pPr>
              <a:buNone/>
            </a:pPr>
            <a:r>
              <a:rPr lang="en-GB" b="1" dirty="0">
                <a:solidFill>
                  <a:schemeClr val="bg1"/>
                </a:solidFill>
              </a:rPr>
              <a:t>I save you so much hassle:</a:t>
            </a:r>
          </a:p>
          <a:p>
            <a:pPr lvl="0"/>
            <a:r>
              <a:rPr lang="en-GB" b="1" dirty="0">
                <a:solidFill>
                  <a:srgbClr val="002060"/>
                </a:solidFill>
              </a:rPr>
              <a:t>You must act fast to capture market changes </a:t>
            </a:r>
            <a:r>
              <a:rPr lang="en-GB" b="1" dirty="0">
                <a:solidFill>
                  <a:schemeClr val="bg1"/>
                </a:solidFill>
              </a:rPr>
              <a:t>- </a:t>
            </a:r>
            <a:r>
              <a:rPr lang="en-GB" dirty="0">
                <a:solidFill>
                  <a:schemeClr val="bg1"/>
                </a:solidFill>
              </a:rPr>
              <a:t>Trust a professional host to care for your event, freeing you up to do what you best and leave the performing to a professional. Making the most of your time is essential as more people are desperate for your help with the sudden and rising demand of the market. Why wouldn’t you set yourself up for more repeat clients?</a:t>
            </a:r>
          </a:p>
          <a:p>
            <a:pPr lvl="0"/>
            <a:r>
              <a:rPr lang="en-GB" b="1" dirty="0">
                <a:solidFill>
                  <a:srgbClr val="002060"/>
                </a:solidFill>
              </a:rPr>
              <a:t>We have different knowledge and trained skill sets </a:t>
            </a:r>
            <a:r>
              <a:rPr lang="en-GB" b="1" dirty="0">
                <a:solidFill>
                  <a:schemeClr val="bg1"/>
                </a:solidFill>
              </a:rPr>
              <a:t>- </a:t>
            </a:r>
            <a:r>
              <a:rPr lang="en-GB" dirty="0">
                <a:solidFill>
                  <a:schemeClr val="bg1"/>
                </a:solidFill>
              </a:rPr>
              <a:t>Reap the rewards of my cross-pollinated experiences and techniques from working with different companies around the world and their approaches to a variety of virtual events and sectors. Whilst </a:t>
            </a:r>
            <a:r>
              <a:rPr lang="en-GB" u="sng" dirty="0">
                <a:solidFill>
                  <a:schemeClr val="bg1"/>
                </a:solidFill>
              </a:rPr>
              <a:t>I never share trade secrets from one company to another</a:t>
            </a:r>
            <a:r>
              <a:rPr lang="en-GB" dirty="0">
                <a:solidFill>
                  <a:schemeClr val="bg1"/>
                </a:solidFill>
              </a:rPr>
              <a:t>, my results do the talking: my unique style is a blend of my own development as a performer with over 10 years professional experience, my quick-witted comedy style bolstered by my specialism as an </a:t>
            </a:r>
            <a:r>
              <a:rPr lang="en-GB" u="sng" dirty="0">
                <a:solidFill>
                  <a:schemeClr val="bg1"/>
                </a:solidFill>
                <a:hlinkClick r:id="rId3"/>
              </a:rPr>
              <a:t>actor</a:t>
            </a:r>
            <a:r>
              <a:rPr lang="en-GB" dirty="0">
                <a:solidFill>
                  <a:schemeClr val="bg1"/>
                </a:solidFill>
              </a:rPr>
              <a:t>, writer and </a:t>
            </a:r>
            <a:r>
              <a:rPr lang="en-GB" u="sng" dirty="0">
                <a:solidFill>
                  <a:schemeClr val="bg1"/>
                </a:solidFill>
                <a:hlinkClick r:id="rId3"/>
              </a:rPr>
              <a:t>producer</a:t>
            </a:r>
            <a:r>
              <a:rPr lang="en-GB" dirty="0">
                <a:solidFill>
                  <a:schemeClr val="bg1"/>
                </a:solidFill>
              </a:rPr>
              <a:t> of comedy, 2.5 years of honing facilitation development and research, and my focusing on ONE Thing whilst you are new to this style in the industry. </a:t>
            </a:r>
          </a:p>
          <a:p>
            <a:pPr lvl="0"/>
            <a:r>
              <a:rPr lang="en-GB" b="1" dirty="0">
                <a:solidFill>
                  <a:srgbClr val="002060"/>
                </a:solidFill>
              </a:rPr>
              <a:t>No </a:t>
            </a:r>
            <a:r>
              <a:rPr lang="en-GB" b="1" dirty="0" err="1">
                <a:solidFill>
                  <a:srgbClr val="002060"/>
                </a:solidFill>
              </a:rPr>
              <a:t>faff</a:t>
            </a:r>
            <a:r>
              <a:rPr lang="en-GB" b="1" dirty="0">
                <a:solidFill>
                  <a:srgbClr val="002060"/>
                </a:solidFill>
              </a:rPr>
              <a:t>, no learning curve, you can focus on what is urgent and important - </a:t>
            </a:r>
            <a:r>
              <a:rPr lang="en-GB" dirty="0">
                <a:solidFill>
                  <a:schemeClr val="bg1"/>
                </a:solidFill>
              </a:rPr>
              <a:t>Save time on figuring out the technical aspects of online communication platforms such as Zoom, </a:t>
            </a:r>
            <a:r>
              <a:rPr lang="en-GB" dirty="0" err="1">
                <a:solidFill>
                  <a:schemeClr val="bg1"/>
                </a:solidFill>
              </a:rPr>
              <a:t>Webex</a:t>
            </a:r>
            <a:r>
              <a:rPr lang="en-GB" dirty="0">
                <a:solidFill>
                  <a:schemeClr val="bg1"/>
                </a:solidFill>
              </a:rPr>
              <a:t>, Remo, and Microsoft Teams. I have worked professionally as a back-end technician for escape rooms, stand-up comedians, variety acts, </a:t>
            </a:r>
            <a:r>
              <a:rPr lang="en-GB" dirty="0" err="1">
                <a:solidFill>
                  <a:schemeClr val="bg1"/>
                </a:solidFill>
              </a:rPr>
              <a:t>SpeedQuizzing</a:t>
            </a:r>
            <a:r>
              <a:rPr lang="en-GB" dirty="0">
                <a:solidFill>
                  <a:schemeClr val="bg1"/>
                </a:solidFill>
              </a:rPr>
              <a:t> and my own events.</a:t>
            </a:r>
          </a:p>
          <a:p>
            <a:pPr lvl="0"/>
            <a:r>
              <a:rPr lang="en-GB" b="1" dirty="0">
                <a:solidFill>
                  <a:srgbClr val="002060"/>
                </a:solidFill>
              </a:rPr>
              <a:t>Less management of human resources </a:t>
            </a:r>
            <a:r>
              <a:rPr lang="en-GB" b="1" dirty="0">
                <a:solidFill>
                  <a:schemeClr val="bg1"/>
                </a:solidFill>
              </a:rPr>
              <a:t>- </a:t>
            </a:r>
            <a:r>
              <a:rPr lang="en-GB" dirty="0">
                <a:solidFill>
                  <a:schemeClr val="bg1"/>
                </a:solidFill>
              </a:rPr>
              <a:t>Save more time and money on a team of technicians and event support when I can host and operate the technical side myself!</a:t>
            </a:r>
          </a:p>
          <a:p>
            <a:pPr lvl="0"/>
            <a:r>
              <a:rPr lang="en-GB" b="1" dirty="0">
                <a:solidFill>
                  <a:srgbClr val="002060"/>
                </a:solidFill>
              </a:rPr>
              <a:t>Less to worry about </a:t>
            </a:r>
            <a:r>
              <a:rPr lang="en-GB" b="1" dirty="0">
                <a:solidFill>
                  <a:schemeClr val="bg1"/>
                </a:solidFill>
              </a:rPr>
              <a:t>- </a:t>
            </a:r>
            <a:r>
              <a:rPr lang="en-GB" dirty="0">
                <a:solidFill>
                  <a:schemeClr val="bg1"/>
                </a:solidFill>
              </a:rPr>
              <a:t>Outsource and delegate the hiring and training process of bringing in surplus staff for high demand or bespoke events for that big client. I take the weight off, knowing that I have a pool of vetted professionals and can train them myself. </a:t>
            </a:r>
          </a:p>
          <a:p>
            <a:pPr lvl="0"/>
            <a:r>
              <a:rPr lang="en-GB" b="1" dirty="0">
                <a:solidFill>
                  <a:srgbClr val="002060"/>
                </a:solidFill>
              </a:rPr>
              <a:t>Ground-level insights </a:t>
            </a:r>
            <a:r>
              <a:rPr lang="en-GB" b="1" dirty="0">
                <a:solidFill>
                  <a:schemeClr val="bg1"/>
                </a:solidFill>
              </a:rPr>
              <a:t>- </a:t>
            </a:r>
            <a:r>
              <a:rPr lang="en-GB" dirty="0">
                <a:solidFill>
                  <a:schemeClr val="bg1"/>
                </a:solidFill>
              </a:rPr>
              <a:t>Brainstorm innovative ways of moving forward and taking advantage of projected market opportunities from someone who works internationally with companies from different sectors. </a:t>
            </a:r>
          </a:p>
          <a:p>
            <a:pPr lvl="0"/>
            <a:r>
              <a:rPr lang="en-GB" b="1" dirty="0">
                <a:solidFill>
                  <a:srgbClr val="002060"/>
                </a:solidFill>
              </a:rPr>
              <a:t>Get the real deal</a:t>
            </a:r>
            <a:r>
              <a:rPr lang="en-GB" dirty="0">
                <a:solidFill>
                  <a:srgbClr val="002060"/>
                </a:solidFill>
              </a:rPr>
              <a:t> </a:t>
            </a:r>
            <a:r>
              <a:rPr lang="en-GB" dirty="0">
                <a:solidFill>
                  <a:schemeClr val="bg1"/>
                </a:solidFill>
              </a:rPr>
              <a:t>- Invest in a relationship with a presenter who does this full-time, rather than someone who occasionally dips in and out of filling in as ’host’</a:t>
            </a:r>
            <a:r>
              <a:rPr lang="en-GB" b="1" dirty="0">
                <a:solidFill>
                  <a:schemeClr val="bg1"/>
                </a:solidFill>
              </a:rPr>
              <a:t>.</a:t>
            </a:r>
            <a:r>
              <a:rPr lang="en-GB" dirty="0">
                <a:solidFill>
                  <a:schemeClr val="bg1"/>
                </a:solidFill>
              </a:rPr>
              <a:t> I’m here for you.</a:t>
            </a:r>
          </a:p>
          <a:p>
            <a:pPr lvl="0"/>
            <a:r>
              <a:rPr lang="en-GB" b="1" dirty="0">
                <a:solidFill>
                  <a:srgbClr val="002060"/>
                </a:solidFill>
              </a:rPr>
              <a:t>Elevate your brand</a:t>
            </a:r>
            <a:r>
              <a:rPr lang="en-GB" dirty="0">
                <a:solidFill>
                  <a:srgbClr val="002060"/>
                </a:solidFill>
              </a:rPr>
              <a:t> </a:t>
            </a:r>
            <a:r>
              <a:rPr lang="en-GB" dirty="0">
                <a:solidFill>
                  <a:schemeClr val="bg1"/>
                </a:solidFill>
              </a:rPr>
              <a:t>- Make use of a company that has already invested in professional equipment, rather than relying on ‘getting by’ and representing your company and professional image from a makeshift office in your dining room with a fuzzy webcam.</a:t>
            </a:r>
          </a:p>
          <a:p>
            <a:endParaRPr lang="en-GB" dirty="0">
              <a:solidFill>
                <a:schemeClr val="bg1"/>
              </a:solidFill>
            </a:endParaRPr>
          </a:p>
        </p:txBody>
      </p:sp>
      <p:pic>
        <p:nvPicPr>
          <p:cNvPr id="5" name="Picture 4" descr="IMG_4903.JPG"/>
          <p:cNvPicPr>
            <a:picLocks noChangeAspect="1"/>
          </p:cNvPicPr>
          <p:nvPr/>
        </p:nvPicPr>
        <p:blipFill>
          <a:blip r:embed="rId4" cstate="print"/>
          <a:stretch>
            <a:fillRect/>
          </a:stretch>
        </p:blipFill>
        <p:spPr>
          <a:xfrm>
            <a:off x="5580112" y="1124744"/>
            <a:ext cx="3489852" cy="46531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sco.jpg"/>
          <p:cNvPicPr>
            <a:picLocks noChangeAspect="1"/>
          </p:cNvPicPr>
          <p:nvPr/>
        </p:nvPicPr>
        <p:blipFill>
          <a:blip r:embed="rId2" cstate="print"/>
          <a:stretch>
            <a:fillRect/>
          </a:stretch>
        </p:blipFill>
        <p:spPr>
          <a:xfrm>
            <a:off x="3923928" y="3429000"/>
            <a:ext cx="1440160" cy="756832"/>
          </a:xfrm>
          <a:prstGeom prst="rect">
            <a:avLst/>
          </a:prstGeom>
        </p:spPr>
      </p:pic>
      <p:pic>
        <p:nvPicPr>
          <p:cNvPr id="19" name="Picture 18" descr="warnermedia-logo2.jpg"/>
          <p:cNvPicPr>
            <a:picLocks noChangeAspect="1"/>
          </p:cNvPicPr>
          <p:nvPr/>
        </p:nvPicPr>
        <p:blipFill>
          <a:blip r:embed="rId3" cstate="print"/>
          <a:stretch>
            <a:fillRect/>
          </a:stretch>
        </p:blipFill>
        <p:spPr>
          <a:xfrm>
            <a:off x="7380312" y="1988840"/>
            <a:ext cx="1565791" cy="1008112"/>
          </a:xfrm>
          <a:prstGeom prst="rect">
            <a:avLst/>
          </a:prstGeom>
        </p:spPr>
      </p:pic>
      <p:pic>
        <p:nvPicPr>
          <p:cNvPr id="14" name="Picture 13" descr="Black Tomato.jpg"/>
          <p:cNvPicPr>
            <a:picLocks noChangeAspect="1"/>
          </p:cNvPicPr>
          <p:nvPr/>
        </p:nvPicPr>
        <p:blipFill>
          <a:blip r:embed="rId4" cstate="print"/>
          <a:stretch>
            <a:fillRect/>
          </a:stretch>
        </p:blipFill>
        <p:spPr>
          <a:xfrm>
            <a:off x="1115616" y="2060848"/>
            <a:ext cx="952500" cy="952500"/>
          </a:xfrm>
          <a:prstGeom prst="rect">
            <a:avLst/>
          </a:prstGeom>
        </p:spPr>
      </p:pic>
      <p:pic>
        <p:nvPicPr>
          <p:cNvPr id="17" name="Picture 16" descr="Loreal.jpg"/>
          <p:cNvPicPr>
            <a:picLocks noChangeAspect="1"/>
          </p:cNvPicPr>
          <p:nvPr/>
        </p:nvPicPr>
        <p:blipFill>
          <a:blip r:embed="rId5" cstate="print"/>
          <a:stretch>
            <a:fillRect/>
          </a:stretch>
        </p:blipFill>
        <p:spPr>
          <a:xfrm>
            <a:off x="4283968" y="1988840"/>
            <a:ext cx="2160240" cy="1333950"/>
          </a:xfrm>
          <a:prstGeom prst="rect">
            <a:avLst/>
          </a:prstGeom>
        </p:spPr>
      </p:pic>
      <p:sp>
        <p:nvSpPr>
          <p:cNvPr id="3" name="Title 1"/>
          <p:cNvSpPr txBox="1">
            <a:spLocks/>
          </p:cNvSpPr>
          <p:nvPr/>
        </p:nvSpPr>
        <p:spPr>
          <a:xfrm>
            <a:off x="0" y="0"/>
            <a:ext cx="9144000" cy="114300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uLnTx/>
                <a:uFillTx/>
                <a:latin typeface="+mj-lt"/>
                <a:ea typeface="+mj-ea"/>
                <a:cs typeface="+mj-cs"/>
              </a:rPr>
              <a:t>Happy Clients</a:t>
            </a:r>
          </a:p>
        </p:txBody>
      </p:sp>
      <p:pic>
        <p:nvPicPr>
          <p:cNvPr id="13" name="Picture 12" descr="AMS Group.jpg"/>
          <p:cNvPicPr>
            <a:picLocks noChangeAspect="1"/>
          </p:cNvPicPr>
          <p:nvPr/>
        </p:nvPicPr>
        <p:blipFill>
          <a:blip r:embed="rId6" cstate="print"/>
          <a:stretch>
            <a:fillRect/>
          </a:stretch>
        </p:blipFill>
        <p:spPr>
          <a:xfrm>
            <a:off x="251520" y="2132856"/>
            <a:ext cx="792088" cy="792088"/>
          </a:xfrm>
          <a:prstGeom prst="rect">
            <a:avLst/>
          </a:prstGeom>
        </p:spPr>
      </p:pic>
      <p:pic>
        <p:nvPicPr>
          <p:cNvPr id="15" name="Picture 14" descr="Deerns_logo.jpg"/>
          <p:cNvPicPr>
            <a:picLocks noChangeAspect="1"/>
          </p:cNvPicPr>
          <p:nvPr/>
        </p:nvPicPr>
        <p:blipFill>
          <a:blip r:embed="rId7" cstate="print"/>
          <a:stretch>
            <a:fillRect/>
          </a:stretch>
        </p:blipFill>
        <p:spPr>
          <a:xfrm>
            <a:off x="1979712" y="2276872"/>
            <a:ext cx="1656184" cy="472377"/>
          </a:xfrm>
          <a:prstGeom prst="rect">
            <a:avLst/>
          </a:prstGeom>
        </p:spPr>
      </p:pic>
      <p:pic>
        <p:nvPicPr>
          <p:cNvPr id="16" name="Picture 15" descr="Equinix.jpg"/>
          <p:cNvPicPr>
            <a:picLocks noChangeAspect="1"/>
          </p:cNvPicPr>
          <p:nvPr/>
        </p:nvPicPr>
        <p:blipFill>
          <a:blip r:embed="rId8" cstate="print"/>
          <a:stretch>
            <a:fillRect/>
          </a:stretch>
        </p:blipFill>
        <p:spPr>
          <a:xfrm>
            <a:off x="3635896" y="2204864"/>
            <a:ext cx="1059931" cy="648072"/>
          </a:xfrm>
          <a:prstGeom prst="rect">
            <a:avLst/>
          </a:prstGeom>
        </p:spPr>
      </p:pic>
      <p:pic>
        <p:nvPicPr>
          <p:cNvPr id="18" name="Picture 17" descr="Peloton.jpg"/>
          <p:cNvPicPr>
            <a:picLocks noChangeAspect="1"/>
          </p:cNvPicPr>
          <p:nvPr/>
        </p:nvPicPr>
        <p:blipFill>
          <a:blip r:embed="rId9" cstate="print"/>
          <a:stretch>
            <a:fillRect/>
          </a:stretch>
        </p:blipFill>
        <p:spPr>
          <a:xfrm>
            <a:off x="6084168" y="2348880"/>
            <a:ext cx="1181743" cy="360040"/>
          </a:xfrm>
          <a:prstGeom prst="rect">
            <a:avLst/>
          </a:prstGeom>
        </p:spPr>
      </p:pic>
      <p:pic>
        <p:nvPicPr>
          <p:cNvPr id="21" name="Picture 20" descr="Allianz.jpg"/>
          <p:cNvPicPr>
            <a:picLocks noChangeAspect="1"/>
          </p:cNvPicPr>
          <p:nvPr/>
        </p:nvPicPr>
        <p:blipFill>
          <a:blip r:embed="rId10" cstate="print"/>
          <a:srcRect b="34084"/>
          <a:stretch>
            <a:fillRect/>
          </a:stretch>
        </p:blipFill>
        <p:spPr>
          <a:xfrm>
            <a:off x="0" y="3501008"/>
            <a:ext cx="1523649" cy="720080"/>
          </a:xfrm>
          <a:prstGeom prst="rect">
            <a:avLst/>
          </a:prstGeom>
        </p:spPr>
      </p:pic>
      <p:pic>
        <p:nvPicPr>
          <p:cNvPr id="22" name="Picture 21" descr="Johnson &amp; Johnson EDIT.jpg"/>
          <p:cNvPicPr>
            <a:picLocks noChangeAspect="1"/>
          </p:cNvPicPr>
          <p:nvPr/>
        </p:nvPicPr>
        <p:blipFill>
          <a:blip r:embed="rId11" cstate="print"/>
          <a:srcRect t="23689" b="17088"/>
          <a:stretch>
            <a:fillRect/>
          </a:stretch>
        </p:blipFill>
        <p:spPr>
          <a:xfrm>
            <a:off x="1691681" y="3628663"/>
            <a:ext cx="1296143" cy="448409"/>
          </a:xfrm>
          <a:prstGeom prst="rect">
            <a:avLst/>
          </a:prstGeom>
        </p:spPr>
      </p:pic>
      <p:pic>
        <p:nvPicPr>
          <p:cNvPr id="23" name="Picture 22" descr="McDonalds-Logo-from-McD-site.jpg"/>
          <p:cNvPicPr>
            <a:picLocks noChangeAspect="1"/>
          </p:cNvPicPr>
          <p:nvPr/>
        </p:nvPicPr>
        <p:blipFill>
          <a:blip r:embed="rId12" cstate="print"/>
          <a:stretch>
            <a:fillRect/>
          </a:stretch>
        </p:blipFill>
        <p:spPr>
          <a:xfrm>
            <a:off x="3203848" y="3593576"/>
            <a:ext cx="639921" cy="483496"/>
          </a:xfrm>
          <a:prstGeom prst="rect">
            <a:avLst/>
          </a:prstGeom>
        </p:spPr>
      </p:pic>
      <p:pic>
        <p:nvPicPr>
          <p:cNvPr id="25" name="Picture 24" descr="travers-smith.jpg"/>
          <p:cNvPicPr>
            <a:picLocks noChangeAspect="1"/>
          </p:cNvPicPr>
          <p:nvPr/>
        </p:nvPicPr>
        <p:blipFill>
          <a:blip r:embed="rId13" cstate="print"/>
          <a:srcRect t="32990" b="32990"/>
          <a:stretch>
            <a:fillRect/>
          </a:stretch>
        </p:blipFill>
        <p:spPr>
          <a:xfrm>
            <a:off x="5466597" y="3501008"/>
            <a:ext cx="1481667" cy="504056"/>
          </a:xfrm>
          <a:prstGeom prst="rect">
            <a:avLst/>
          </a:prstGeom>
        </p:spPr>
      </p:pic>
      <p:pic>
        <p:nvPicPr>
          <p:cNvPr id="26" name="Picture 25" descr="unilever.jpg"/>
          <p:cNvPicPr>
            <a:picLocks noChangeAspect="1"/>
          </p:cNvPicPr>
          <p:nvPr/>
        </p:nvPicPr>
        <p:blipFill>
          <a:blip r:embed="rId14" cstate="print"/>
          <a:stretch>
            <a:fillRect/>
          </a:stretch>
        </p:blipFill>
        <p:spPr>
          <a:xfrm>
            <a:off x="6903259" y="3501008"/>
            <a:ext cx="981109" cy="648072"/>
          </a:xfrm>
          <a:prstGeom prst="rect">
            <a:avLst/>
          </a:prstGeom>
        </p:spPr>
      </p:pic>
      <p:pic>
        <p:nvPicPr>
          <p:cNvPr id="27" name="Picture 26" descr="Vodafone_1024x768_HeaderSafe.jpg"/>
          <p:cNvPicPr>
            <a:picLocks noChangeAspect="1"/>
          </p:cNvPicPr>
          <p:nvPr/>
        </p:nvPicPr>
        <p:blipFill>
          <a:blip r:embed="rId15" cstate="print"/>
          <a:stretch>
            <a:fillRect/>
          </a:stretch>
        </p:blipFill>
        <p:spPr>
          <a:xfrm>
            <a:off x="7812360" y="3410696"/>
            <a:ext cx="984512" cy="738384"/>
          </a:xfrm>
          <a:prstGeom prst="rect">
            <a:avLst/>
          </a:prstGeom>
        </p:spPr>
      </p:pic>
      <p:sp>
        <p:nvSpPr>
          <p:cNvPr id="2" name="TextBox 1"/>
          <p:cNvSpPr txBox="1"/>
          <p:nvPr/>
        </p:nvSpPr>
        <p:spPr>
          <a:xfrm>
            <a:off x="0" y="1196752"/>
            <a:ext cx="9144000" cy="4801314"/>
          </a:xfrm>
          <a:prstGeom prst="rect">
            <a:avLst/>
          </a:prstGeom>
          <a:noFill/>
        </p:spPr>
        <p:txBody>
          <a:bodyPr wrap="square" rtlCol="0">
            <a:spAutoFit/>
          </a:bodyPr>
          <a:lstStyle/>
          <a:p>
            <a:endParaRPr lang="en-GB" dirty="0"/>
          </a:p>
          <a:p>
            <a:endParaRPr lang="en-GB" dirty="0"/>
          </a:p>
          <a:p>
            <a:pPr algn="ctr"/>
            <a:r>
              <a:rPr lang="en-GB" dirty="0"/>
              <a:t>Some of the corporate clients I have hosted my own events for include:</a:t>
            </a:r>
          </a:p>
          <a:p>
            <a:endParaRPr lang="en-GB" dirty="0"/>
          </a:p>
          <a:p>
            <a:endParaRPr lang="en-GB" dirty="0"/>
          </a:p>
          <a:p>
            <a:r>
              <a:rPr lang="en-GB" dirty="0"/>
              <a:t> </a:t>
            </a:r>
          </a:p>
          <a:p>
            <a:pPr algn="ctr"/>
            <a:endParaRPr lang="en-GB" dirty="0"/>
          </a:p>
          <a:p>
            <a:pPr algn="ctr"/>
            <a:r>
              <a:rPr lang="en-GB" dirty="0"/>
              <a:t>Clients I have hosted for on behalf of other companies include:</a:t>
            </a:r>
          </a:p>
          <a:p>
            <a:r>
              <a:rPr lang="en-GB" dirty="0"/>
              <a:t> </a:t>
            </a:r>
          </a:p>
          <a:p>
            <a:endParaRPr lang="en-GB" dirty="0"/>
          </a:p>
          <a:p>
            <a:endParaRPr lang="en-GB" dirty="0"/>
          </a:p>
          <a:p>
            <a:pPr algn="ctr"/>
            <a:endParaRPr lang="en-GB" b="1" dirty="0"/>
          </a:p>
          <a:p>
            <a:pPr algn="ctr"/>
            <a:r>
              <a:rPr lang="en-GB" b="1" dirty="0"/>
              <a:t>I also work as a supplier with companies from </a:t>
            </a:r>
            <a:r>
              <a:rPr lang="en-GB" b="1" u="sng" dirty="0">
                <a:solidFill>
                  <a:srgbClr val="FF0000"/>
                </a:solidFill>
              </a:rPr>
              <a:t>around the world.</a:t>
            </a:r>
          </a:p>
          <a:p>
            <a:endParaRPr lang="en-GB" dirty="0"/>
          </a:p>
          <a:p>
            <a:endParaRPr lang="en-GB" dirty="0"/>
          </a:p>
          <a:p>
            <a:endParaRPr lang="en-GB" dirty="0"/>
          </a:p>
          <a:p>
            <a:endParaRPr lang="en-GB" dirty="0"/>
          </a:p>
        </p:txBody>
      </p:sp>
      <p:sp>
        <p:nvSpPr>
          <p:cNvPr id="28" name="TextBox 27"/>
          <p:cNvSpPr txBox="1"/>
          <p:nvPr/>
        </p:nvSpPr>
        <p:spPr>
          <a:xfrm>
            <a:off x="2051720" y="4826675"/>
            <a:ext cx="5040560" cy="2031325"/>
          </a:xfrm>
          <a:prstGeom prst="rect">
            <a:avLst/>
          </a:prstGeom>
          <a:noFill/>
        </p:spPr>
        <p:txBody>
          <a:bodyPr wrap="square" rtlCol="0">
            <a:spAutoFit/>
          </a:bodyPr>
          <a:lstStyle/>
          <a:p>
            <a:r>
              <a:rPr lang="en-GB" b="1" i="1" dirty="0"/>
              <a:t>‘I received a number of thank yous from the team to say how great he was and what a good time they had.</a:t>
            </a:r>
            <a:endParaRPr lang="en-GB" b="1" dirty="0"/>
          </a:p>
          <a:p>
            <a:pPr algn="ctr"/>
            <a:r>
              <a:rPr lang="en-GB" b="1" i="1" dirty="0"/>
              <a:t>Brightened up a pretty pants year.’</a:t>
            </a:r>
            <a:endParaRPr lang="en-GB" b="1" dirty="0"/>
          </a:p>
          <a:p>
            <a:r>
              <a:rPr lang="en-GB" b="1" dirty="0"/>
              <a:t> </a:t>
            </a:r>
          </a:p>
          <a:p>
            <a:pPr algn="ctr"/>
            <a:r>
              <a:rPr lang="en-GB" b="1" dirty="0">
                <a:solidFill>
                  <a:srgbClr val="FF0000"/>
                </a:solidFill>
              </a:rPr>
              <a:t>Jenny Wills – AMS Group</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 Tv Studio Background 6.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835696" y="692696"/>
            <a:ext cx="3456384" cy="369332"/>
          </a:xfrm>
          <a:prstGeom prst="rect">
            <a:avLst/>
          </a:prstGeom>
          <a:noFill/>
        </p:spPr>
        <p:txBody>
          <a:bodyPr wrap="square" rtlCol="0">
            <a:spAutoFit/>
          </a:bodyPr>
          <a:lstStyle/>
          <a:p>
            <a:r>
              <a:rPr lang="en-GB" dirty="0"/>
              <a:t>Corporate Studio pink</a:t>
            </a:r>
          </a:p>
        </p:txBody>
      </p:sp>
      <p:sp>
        <p:nvSpPr>
          <p:cNvPr id="5" name="TextBox 4"/>
          <p:cNvSpPr txBox="1"/>
          <p:nvPr/>
        </p:nvSpPr>
        <p:spPr>
          <a:xfrm>
            <a:off x="1619672" y="4205987"/>
            <a:ext cx="2520280" cy="20313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solidFill>
                  <a:schemeClr val="bg1"/>
                </a:solidFill>
              </a:rPr>
              <a:t>Icebreaker and warm-up leader for either an electrifying or a gentle energiser to get your guests prepped to engage and primed to take action.</a:t>
            </a:r>
          </a:p>
        </p:txBody>
      </p:sp>
      <p:sp>
        <p:nvSpPr>
          <p:cNvPr id="6" name="Title 1"/>
          <p:cNvSpPr txBox="1">
            <a:spLocks/>
          </p:cNvSpPr>
          <p:nvPr/>
        </p:nvSpPr>
        <p:spPr>
          <a:xfrm>
            <a:off x="0" y="0"/>
            <a:ext cx="9144000" cy="114300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uLnTx/>
                <a:uFillTx/>
                <a:latin typeface="+mj-lt"/>
                <a:ea typeface="+mj-ea"/>
                <a:cs typeface="+mj-cs"/>
              </a:rPr>
              <a:t>Corporate Hosting Examples</a:t>
            </a:r>
          </a:p>
        </p:txBody>
      </p:sp>
      <p:sp>
        <p:nvSpPr>
          <p:cNvPr id="8" name="TextBox 7"/>
          <p:cNvSpPr txBox="1"/>
          <p:nvPr/>
        </p:nvSpPr>
        <p:spPr>
          <a:xfrm>
            <a:off x="1619672" y="1628800"/>
            <a:ext cx="2520280"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solidFill>
                  <a:schemeClr val="bg1"/>
                </a:solidFill>
              </a:rPr>
              <a:t>Master of ceremonies to keep your event on track and understood so that clients make the most of what you have planned for them.</a:t>
            </a:r>
          </a:p>
        </p:txBody>
      </p:sp>
      <p:pic>
        <p:nvPicPr>
          <p:cNvPr id="2" name="Online Media 1">
            <a:hlinkClick r:id="" action="ppaction://media"/>
            <a:extLst>
              <a:ext uri="{FF2B5EF4-FFF2-40B4-BE49-F238E27FC236}">
                <a16:creationId xmlns="" xmlns:a16="http://schemas.microsoft.com/office/drawing/2014/main" id="{C8D3325A-9A64-4BF1-8012-1B58BF090D47}"/>
              </a:ext>
            </a:extLst>
          </p:cNvPr>
          <p:cNvPicPr>
            <a:picLocks noRot="1" noChangeAspect="1"/>
          </p:cNvPicPr>
          <p:nvPr>
            <a:videoFile r:link="rId1"/>
          </p:nvPr>
        </p:nvPicPr>
        <p:blipFill>
          <a:blip r:embed="rId4" cstate="print"/>
          <a:stretch>
            <a:fillRect/>
          </a:stretch>
        </p:blipFill>
        <p:spPr>
          <a:xfrm>
            <a:off x="4932040" y="1350060"/>
            <a:ext cx="3058747" cy="2376264"/>
          </a:xfrm>
          <a:prstGeom prst="rect">
            <a:avLst/>
          </a:prstGeom>
        </p:spPr>
      </p:pic>
      <p:pic>
        <p:nvPicPr>
          <p:cNvPr id="4" name="Online Media 3">
            <a:hlinkClick r:id="" action="ppaction://media"/>
            <a:extLst>
              <a:ext uri="{FF2B5EF4-FFF2-40B4-BE49-F238E27FC236}">
                <a16:creationId xmlns="" xmlns:a16="http://schemas.microsoft.com/office/drawing/2014/main" id="{FED56AF8-3336-4BC7-ADA8-D6C5CFD130B0}"/>
              </a:ext>
            </a:extLst>
          </p:cNvPr>
          <p:cNvPicPr>
            <a:picLocks noRot="1" noChangeAspect="1"/>
          </p:cNvPicPr>
          <p:nvPr>
            <a:videoFile r:link="rId1"/>
          </p:nvPr>
        </p:nvPicPr>
        <p:blipFill>
          <a:blip r:embed="rId5" cstate="print"/>
          <a:stretch>
            <a:fillRect/>
          </a:stretch>
        </p:blipFill>
        <p:spPr>
          <a:xfrm>
            <a:off x="4932040" y="4005064"/>
            <a:ext cx="3058747" cy="2376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rt.jpg"/>
          <p:cNvPicPr>
            <a:picLocks noChangeAspect="1"/>
          </p:cNvPicPr>
          <p:nvPr/>
        </p:nvPicPr>
        <p:blipFill>
          <a:blip r:embed="rId3" cstate="print"/>
          <a:stretch>
            <a:fillRect/>
          </a:stretch>
        </p:blipFill>
        <p:spPr>
          <a:xfrm>
            <a:off x="20065" y="1052736"/>
            <a:ext cx="9123935" cy="5805264"/>
          </a:xfrm>
          <a:prstGeom prst="rect">
            <a:avLst/>
          </a:prstGeom>
        </p:spPr>
      </p:pic>
      <p:sp>
        <p:nvSpPr>
          <p:cNvPr id="2" name="Title 1"/>
          <p:cNvSpPr>
            <a:spLocks noGrp="1"/>
          </p:cNvSpPr>
          <p:nvPr>
            <p:ph type="title"/>
          </p:nvPr>
        </p:nvSpPr>
        <p:spPr>
          <a:xfrm>
            <a:off x="0" y="0"/>
            <a:ext cx="9144000" cy="1143000"/>
          </a:xfrm>
          <a:solidFill>
            <a:schemeClr val="tx1"/>
          </a:solidFill>
        </p:spPr>
        <p:txBody>
          <a:bodyPr/>
          <a:lstStyle/>
          <a:p>
            <a:r>
              <a:rPr lang="en-GB" dirty="0">
                <a:solidFill>
                  <a:schemeClr val="bg1"/>
                </a:solidFill>
              </a:rPr>
              <a:t>Parties – Children’s &amp; Corporate</a:t>
            </a:r>
          </a:p>
        </p:txBody>
      </p:sp>
      <p:sp>
        <p:nvSpPr>
          <p:cNvPr id="3" name="Content Placeholder 2"/>
          <p:cNvSpPr>
            <a:spLocks noGrp="1"/>
          </p:cNvSpPr>
          <p:nvPr>
            <p:ph idx="1"/>
          </p:nvPr>
        </p:nvSpPr>
        <p:spPr>
          <a:xfrm>
            <a:off x="0" y="1423317"/>
            <a:ext cx="9144000" cy="4525963"/>
          </a:xfrm>
        </p:spPr>
        <p:txBody>
          <a:bodyPr>
            <a:normAutofit/>
          </a:bodyPr>
          <a:lstStyle/>
          <a:p>
            <a:pPr>
              <a:buNone/>
            </a:pPr>
            <a:r>
              <a:rPr lang="en-GB" sz="2800" dirty="0"/>
              <a:t>	</a:t>
            </a:r>
            <a:r>
              <a:rPr lang="en-GB" sz="2800" dirty="0">
                <a:solidFill>
                  <a:schemeClr val="bg1"/>
                </a:solidFill>
              </a:rPr>
              <a:t>As a professional energiser, I know what it takes to give your guests the best time they can have within a 30 to 120 minute slot. Whether it’s your child’s special birthday or celebrating a national holiday or even a treat for hitting that big sales target, I’ve got you covered.</a:t>
            </a:r>
          </a:p>
        </p:txBody>
      </p:sp>
      <p:sp>
        <p:nvSpPr>
          <p:cNvPr id="5" name="TextBox 4"/>
          <p:cNvSpPr txBox="1"/>
          <p:nvPr/>
        </p:nvSpPr>
        <p:spPr>
          <a:xfrm>
            <a:off x="323528" y="3789040"/>
            <a:ext cx="3600400" cy="646331"/>
          </a:xfrm>
          <a:prstGeom prst="rect">
            <a:avLst/>
          </a:prstGeom>
          <a:noFill/>
        </p:spPr>
        <p:txBody>
          <a:bodyPr wrap="square" rtlCol="0">
            <a:spAutoFit/>
          </a:bodyPr>
          <a:lstStyle/>
          <a:p>
            <a:pPr algn="ctr"/>
            <a:r>
              <a:rPr lang="en-GB" b="1" dirty="0">
                <a:solidFill>
                  <a:srgbClr val="FFFF00"/>
                </a:solidFill>
              </a:rPr>
              <a:t>Here’s my high energy</a:t>
            </a:r>
          </a:p>
          <a:p>
            <a:pPr algn="ctr"/>
            <a:r>
              <a:rPr lang="en-GB" b="1" dirty="0">
                <a:solidFill>
                  <a:srgbClr val="FFFF00"/>
                </a:solidFill>
              </a:rPr>
              <a:t>Christmas </a:t>
            </a:r>
            <a:r>
              <a:rPr lang="en-GB" b="1" dirty="0" err="1">
                <a:solidFill>
                  <a:srgbClr val="FFFF00"/>
                </a:solidFill>
              </a:rPr>
              <a:t>Crackup</a:t>
            </a:r>
            <a:r>
              <a:rPr lang="en-GB" b="1" dirty="0">
                <a:solidFill>
                  <a:srgbClr val="FFFF00"/>
                </a:solidFill>
              </a:rPr>
              <a:t>!</a:t>
            </a:r>
          </a:p>
        </p:txBody>
      </p:sp>
      <p:sp>
        <p:nvSpPr>
          <p:cNvPr id="7" name="TextBox 6"/>
          <p:cNvSpPr txBox="1"/>
          <p:nvPr/>
        </p:nvSpPr>
        <p:spPr>
          <a:xfrm>
            <a:off x="5364088" y="3862789"/>
            <a:ext cx="3024336" cy="646331"/>
          </a:xfrm>
          <a:prstGeom prst="rect">
            <a:avLst/>
          </a:prstGeom>
          <a:noFill/>
        </p:spPr>
        <p:txBody>
          <a:bodyPr wrap="square" rtlCol="0">
            <a:spAutoFit/>
          </a:bodyPr>
          <a:lstStyle/>
          <a:p>
            <a:pPr algn="ctr"/>
            <a:r>
              <a:rPr lang="en-GB" b="1" dirty="0">
                <a:solidFill>
                  <a:srgbClr val="FFFF00"/>
                </a:solidFill>
              </a:rPr>
              <a:t>Here’s my Children’s Party Extravaganza!</a:t>
            </a:r>
          </a:p>
        </p:txBody>
      </p:sp>
      <p:pic>
        <p:nvPicPr>
          <p:cNvPr id="10" name="Picture 9" descr="Red tie winner.png"/>
          <p:cNvPicPr>
            <a:picLocks noChangeAspect="1"/>
          </p:cNvPicPr>
          <p:nvPr/>
        </p:nvPicPr>
        <p:blipFill>
          <a:blip r:embed="rId4" cstate="print"/>
          <a:stretch>
            <a:fillRect/>
          </a:stretch>
        </p:blipFill>
        <p:spPr>
          <a:xfrm>
            <a:off x="3203848" y="3332989"/>
            <a:ext cx="2643758" cy="3525011"/>
          </a:xfrm>
          <a:prstGeom prst="rect">
            <a:avLst/>
          </a:prstGeom>
        </p:spPr>
      </p:pic>
      <p:pic>
        <p:nvPicPr>
          <p:cNvPr id="6" name="Online Media 5">
            <a:hlinkClick r:id="" action="ppaction://media"/>
            <a:extLst>
              <a:ext uri="{FF2B5EF4-FFF2-40B4-BE49-F238E27FC236}">
                <a16:creationId xmlns="" xmlns:a16="http://schemas.microsoft.com/office/drawing/2014/main" id="{2244F0DA-9D36-40A2-BFB9-9D85EC9D7C49}"/>
              </a:ext>
            </a:extLst>
          </p:cNvPr>
          <p:cNvPicPr>
            <a:picLocks noRot="1" noChangeAspect="1"/>
          </p:cNvPicPr>
          <p:nvPr>
            <a:videoFile r:link="rId1"/>
          </p:nvPr>
        </p:nvPicPr>
        <p:blipFill>
          <a:blip r:embed="rId5" cstate="print"/>
          <a:stretch>
            <a:fillRect/>
          </a:stretch>
        </p:blipFill>
        <p:spPr>
          <a:xfrm>
            <a:off x="610048" y="4587059"/>
            <a:ext cx="2977504" cy="2082300"/>
          </a:xfrm>
          <a:prstGeom prst="rect">
            <a:avLst/>
          </a:prstGeom>
        </p:spPr>
      </p:pic>
      <p:pic>
        <p:nvPicPr>
          <p:cNvPr id="8" name="Online Media 7">
            <a:hlinkClick r:id="" action="ppaction://media"/>
            <a:extLst>
              <a:ext uri="{FF2B5EF4-FFF2-40B4-BE49-F238E27FC236}">
                <a16:creationId xmlns="" xmlns:a16="http://schemas.microsoft.com/office/drawing/2014/main" id="{0A7C8744-E101-47BB-B0FF-749AD634EE6A}"/>
              </a:ext>
            </a:extLst>
          </p:cNvPr>
          <p:cNvPicPr>
            <a:picLocks noRot="1" noChangeAspect="1"/>
          </p:cNvPicPr>
          <p:nvPr>
            <a:videoFile r:link="rId1"/>
          </p:nvPr>
        </p:nvPicPr>
        <p:blipFill>
          <a:blip r:embed="rId6" cstate="print"/>
          <a:stretch>
            <a:fillRect/>
          </a:stretch>
        </p:blipFill>
        <p:spPr>
          <a:xfrm>
            <a:off x="5436096" y="4581128"/>
            <a:ext cx="3048000" cy="2082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children party revise (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ean future.jpg"/>
          <p:cNvPicPr>
            <a:picLocks noChangeAspect="1"/>
          </p:cNvPicPr>
          <p:nvPr/>
        </p:nvPicPr>
        <p:blipFill>
          <a:blip r:embed="rId2" cstate="print"/>
          <a:stretch>
            <a:fillRect/>
          </a:stretch>
        </p:blipFill>
        <p:spPr>
          <a:xfrm>
            <a:off x="0" y="1124744"/>
            <a:ext cx="9144000" cy="5733256"/>
          </a:xfrm>
          <a:prstGeom prst="rect">
            <a:avLst/>
          </a:prstGeom>
        </p:spPr>
      </p:pic>
      <p:sp>
        <p:nvSpPr>
          <p:cNvPr id="2" name="TextBox 1"/>
          <p:cNvSpPr txBox="1"/>
          <p:nvPr/>
        </p:nvSpPr>
        <p:spPr>
          <a:xfrm>
            <a:off x="2339752" y="2276872"/>
            <a:ext cx="6264696" cy="4031873"/>
          </a:xfrm>
          <a:prstGeom prst="rect">
            <a:avLst/>
          </a:prstGeom>
          <a:noFill/>
          <a:ln>
            <a:noFill/>
          </a:ln>
        </p:spPr>
        <p:txBody>
          <a:bodyPr wrap="square" rtlCol="0">
            <a:spAutoFit/>
          </a:bodyPr>
          <a:lstStyle/>
          <a:p>
            <a:endParaRPr lang="en-GB" sz="1600" b="1" dirty="0">
              <a:solidFill>
                <a:schemeClr val="bg1"/>
              </a:solidFill>
            </a:endParaRPr>
          </a:p>
          <a:p>
            <a:r>
              <a:rPr lang="en-GB" sz="1600" b="1" u="sng" dirty="0">
                <a:solidFill>
                  <a:schemeClr val="bg1"/>
                </a:solidFill>
                <a:hlinkClick r:id="rId3"/>
              </a:rPr>
              <a:t>https://alexranahan.co.uk/</a:t>
            </a:r>
            <a:endParaRPr lang="en-GB" sz="1600" b="1" dirty="0">
              <a:solidFill>
                <a:schemeClr val="bg1"/>
              </a:solidFill>
            </a:endParaRPr>
          </a:p>
          <a:p>
            <a:r>
              <a:rPr lang="en-GB" sz="1600" b="1" u="sng" dirty="0">
                <a:solidFill>
                  <a:schemeClr val="bg1"/>
                </a:solidFill>
                <a:hlinkClick r:id="rId3"/>
              </a:rPr>
              <a:t>info@alexranahan.co.uk</a:t>
            </a:r>
            <a:endParaRPr lang="en-GB" sz="1600" b="1" dirty="0">
              <a:solidFill>
                <a:schemeClr val="bg1"/>
              </a:solidFill>
            </a:endParaRPr>
          </a:p>
          <a:p>
            <a:r>
              <a:rPr lang="en-GB" sz="1600" b="1" dirty="0">
                <a:solidFill>
                  <a:schemeClr val="bg1"/>
                </a:solidFill>
              </a:rPr>
              <a:t>+447794989921</a:t>
            </a:r>
          </a:p>
          <a:p>
            <a:endParaRPr lang="en-GB" sz="1600" b="1" dirty="0">
              <a:solidFill>
                <a:schemeClr val="bg1"/>
              </a:solidFill>
            </a:endParaRPr>
          </a:p>
          <a:p>
            <a:endParaRPr lang="en-GB" sz="1600" b="1" dirty="0">
              <a:solidFill>
                <a:schemeClr val="bg1"/>
              </a:solidFill>
            </a:endParaRPr>
          </a:p>
          <a:p>
            <a:r>
              <a:rPr lang="en-GB" sz="1600" b="1" dirty="0">
                <a:solidFill>
                  <a:schemeClr val="bg1"/>
                </a:solidFill>
                <a:hlinkClick r:id="rId3"/>
              </a:rPr>
              <a:t>https://www.youtube.com/channel/UCbJqVWVaX8vRVdriNjxHJog</a:t>
            </a:r>
            <a:endParaRPr lang="en-GB" sz="1600" b="1" dirty="0">
              <a:solidFill>
                <a:schemeClr val="bg1"/>
              </a:solidFill>
            </a:endParaRPr>
          </a:p>
          <a:p>
            <a:endParaRPr lang="en-GB" sz="1600" b="1" dirty="0">
              <a:solidFill>
                <a:schemeClr val="bg1"/>
              </a:solidFill>
            </a:endParaRPr>
          </a:p>
          <a:p>
            <a:r>
              <a:rPr lang="en-GB" sz="1600" b="1" dirty="0">
                <a:solidFill>
                  <a:schemeClr val="bg1"/>
                </a:solidFill>
                <a:hlinkClick r:id="rId3"/>
              </a:rPr>
              <a:t>www.linkedin.com/in/alexranahan001</a:t>
            </a:r>
            <a:endParaRPr lang="en-GB" sz="1600" b="1" dirty="0">
              <a:solidFill>
                <a:schemeClr val="bg1"/>
              </a:solidFill>
            </a:endParaRPr>
          </a:p>
          <a:p>
            <a:endParaRPr lang="en-GB" sz="1600" b="1" dirty="0">
              <a:solidFill>
                <a:schemeClr val="bg1"/>
              </a:solidFill>
            </a:endParaRPr>
          </a:p>
          <a:p>
            <a:r>
              <a:rPr lang="en-GB" sz="1600" b="1" dirty="0">
                <a:solidFill>
                  <a:schemeClr val="bg1"/>
                </a:solidFill>
                <a:hlinkClick r:id="rId3"/>
              </a:rPr>
              <a:t>https://www.instagram.com/alexranahan/</a:t>
            </a:r>
            <a:endParaRPr lang="en-GB" sz="1600" b="1" dirty="0">
              <a:solidFill>
                <a:schemeClr val="bg1"/>
              </a:solidFill>
            </a:endParaRPr>
          </a:p>
          <a:p>
            <a:endParaRPr lang="en-GB" sz="1600" b="1" dirty="0">
              <a:solidFill>
                <a:schemeClr val="bg1"/>
              </a:solidFill>
            </a:endParaRPr>
          </a:p>
          <a:p>
            <a:r>
              <a:rPr lang="en-GB" sz="1600" b="1" dirty="0">
                <a:solidFill>
                  <a:schemeClr val="bg1"/>
                </a:solidFill>
                <a:hlinkClick r:id="rId3"/>
              </a:rPr>
              <a:t>https://www.facebook.com/AlexRanahanActor</a:t>
            </a:r>
            <a:endParaRPr lang="en-GB" sz="1600" b="1" dirty="0">
              <a:solidFill>
                <a:schemeClr val="bg1"/>
              </a:solidFill>
            </a:endParaRPr>
          </a:p>
          <a:p>
            <a:endParaRPr lang="en-GB" sz="1600" b="1" dirty="0">
              <a:solidFill>
                <a:schemeClr val="bg1"/>
              </a:solidFill>
            </a:endParaRPr>
          </a:p>
          <a:p>
            <a:r>
              <a:rPr lang="en-GB" sz="1600" b="1" dirty="0">
                <a:solidFill>
                  <a:schemeClr val="bg1"/>
                </a:solidFill>
                <a:hlinkClick r:id="rId3"/>
              </a:rPr>
              <a:t>https://twitter.com/AlexRanahan</a:t>
            </a:r>
            <a:r>
              <a:rPr lang="en-GB" sz="1600" b="1" dirty="0">
                <a:solidFill>
                  <a:schemeClr val="bg1"/>
                </a:solidFill>
              </a:rPr>
              <a:t> (@</a:t>
            </a:r>
            <a:r>
              <a:rPr lang="en-GB" sz="1600" b="1" dirty="0" err="1">
                <a:solidFill>
                  <a:schemeClr val="bg1"/>
                </a:solidFill>
              </a:rPr>
              <a:t>AlexRanahan</a:t>
            </a:r>
            <a:r>
              <a:rPr lang="en-GB" sz="1600" b="1" dirty="0">
                <a:solidFill>
                  <a:schemeClr val="bg1"/>
                </a:solidFill>
              </a:rPr>
              <a:t>)</a:t>
            </a:r>
          </a:p>
          <a:p>
            <a:endParaRPr lang="en-GB" sz="1600" b="1" dirty="0">
              <a:solidFill>
                <a:schemeClr val="bg1"/>
              </a:solidFill>
            </a:endParaRPr>
          </a:p>
        </p:txBody>
      </p:sp>
      <p:sp>
        <p:nvSpPr>
          <p:cNvPr id="5" name="Title 1"/>
          <p:cNvSpPr txBox="1">
            <a:spLocks/>
          </p:cNvSpPr>
          <p:nvPr/>
        </p:nvSpPr>
        <p:spPr>
          <a:xfrm>
            <a:off x="0" y="0"/>
            <a:ext cx="9144000" cy="1143000"/>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uLnTx/>
                <a:uFillTx/>
                <a:latin typeface="+mj-lt"/>
                <a:ea typeface="+mj-ea"/>
                <a:cs typeface="+mj-cs"/>
              </a:rPr>
              <a:t>Like What You See?</a:t>
            </a:r>
          </a:p>
        </p:txBody>
      </p:sp>
      <p:sp>
        <p:nvSpPr>
          <p:cNvPr id="6" name="TextBox 5"/>
          <p:cNvSpPr txBox="1"/>
          <p:nvPr/>
        </p:nvSpPr>
        <p:spPr>
          <a:xfrm>
            <a:off x="0" y="6237312"/>
            <a:ext cx="9144000" cy="369332"/>
          </a:xfrm>
          <a:prstGeom prst="rect">
            <a:avLst/>
          </a:prstGeom>
          <a:noFill/>
        </p:spPr>
        <p:txBody>
          <a:bodyPr wrap="square" rtlCol="0">
            <a:spAutoFit/>
          </a:bodyPr>
          <a:lstStyle/>
          <a:p>
            <a:pPr algn="ctr"/>
            <a:r>
              <a:rPr lang="en-GB" b="1" dirty="0">
                <a:solidFill>
                  <a:srgbClr val="FF0000"/>
                </a:solidFill>
              </a:rPr>
              <a:t>We can deliver an event anywhere in the world – Get in touch for a free 10 minute demo!</a:t>
            </a:r>
          </a:p>
        </p:txBody>
      </p:sp>
      <p:sp>
        <p:nvSpPr>
          <p:cNvPr id="8" name="TextBox 7"/>
          <p:cNvSpPr txBox="1"/>
          <p:nvPr/>
        </p:nvSpPr>
        <p:spPr>
          <a:xfrm>
            <a:off x="1403648" y="1124744"/>
            <a:ext cx="6336704" cy="1477328"/>
          </a:xfrm>
          <a:prstGeom prst="rect">
            <a:avLst/>
          </a:prstGeom>
          <a:noFill/>
        </p:spPr>
        <p:txBody>
          <a:bodyPr wrap="square" rtlCol="0">
            <a:spAutoFit/>
          </a:bodyPr>
          <a:lstStyle/>
          <a:p>
            <a:r>
              <a:rPr lang="en-GB" b="1" dirty="0">
                <a:solidFill>
                  <a:schemeClr val="bg1"/>
                </a:solidFill>
              </a:rPr>
              <a:t>For more information on our services, the events we host and run, or to see what antics we’re up to then drop us an email, a WhatsApp message or, even better, pick up the phone and lets have a chat.</a:t>
            </a:r>
          </a:p>
          <a:p>
            <a:endParaRPr lang="en-GB" dirty="0"/>
          </a:p>
        </p:txBody>
      </p:sp>
      <p:pic>
        <p:nvPicPr>
          <p:cNvPr id="9" name="Picture 8" descr="Facebook Round 2.png"/>
          <p:cNvPicPr>
            <a:picLocks noChangeAspect="1"/>
          </p:cNvPicPr>
          <p:nvPr/>
        </p:nvPicPr>
        <p:blipFill>
          <a:blip r:embed="rId4" cstate="print"/>
          <a:stretch>
            <a:fillRect/>
          </a:stretch>
        </p:blipFill>
        <p:spPr>
          <a:xfrm>
            <a:off x="1979712" y="5157192"/>
            <a:ext cx="360040" cy="360040"/>
          </a:xfrm>
          <a:prstGeom prst="rect">
            <a:avLst/>
          </a:prstGeom>
        </p:spPr>
      </p:pic>
      <p:pic>
        <p:nvPicPr>
          <p:cNvPr id="10" name="Picture 9" descr="Twitter Square Logo.png"/>
          <p:cNvPicPr>
            <a:picLocks noChangeAspect="1"/>
          </p:cNvPicPr>
          <p:nvPr/>
        </p:nvPicPr>
        <p:blipFill>
          <a:blip r:embed="rId5" cstate="print"/>
          <a:stretch>
            <a:fillRect/>
          </a:stretch>
        </p:blipFill>
        <p:spPr>
          <a:xfrm>
            <a:off x="1979712" y="5661248"/>
            <a:ext cx="360040" cy="360040"/>
          </a:xfrm>
          <a:prstGeom prst="rect">
            <a:avLst/>
          </a:prstGeom>
        </p:spPr>
      </p:pic>
      <p:pic>
        <p:nvPicPr>
          <p:cNvPr id="11" name="Picture 10" descr="Youtube Square.png"/>
          <p:cNvPicPr>
            <a:picLocks noChangeAspect="1"/>
          </p:cNvPicPr>
          <p:nvPr/>
        </p:nvPicPr>
        <p:blipFill>
          <a:blip r:embed="rId6" cstate="print"/>
          <a:stretch>
            <a:fillRect/>
          </a:stretch>
        </p:blipFill>
        <p:spPr>
          <a:xfrm>
            <a:off x="1979712" y="3789040"/>
            <a:ext cx="355104" cy="355104"/>
          </a:xfrm>
          <a:prstGeom prst="rect">
            <a:avLst/>
          </a:prstGeom>
        </p:spPr>
      </p:pic>
      <p:pic>
        <p:nvPicPr>
          <p:cNvPr id="13" name="Picture 12" descr="Linked in Square logo.png"/>
          <p:cNvPicPr>
            <a:picLocks noChangeAspect="1"/>
          </p:cNvPicPr>
          <p:nvPr/>
        </p:nvPicPr>
        <p:blipFill>
          <a:blip r:embed="rId7" cstate="print"/>
          <a:stretch>
            <a:fillRect/>
          </a:stretch>
        </p:blipFill>
        <p:spPr>
          <a:xfrm>
            <a:off x="1979712" y="4221088"/>
            <a:ext cx="355104" cy="355104"/>
          </a:xfrm>
          <a:prstGeom prst="rect">
            <a:avLst/>
          </a:prstGeom>
        </p:spPr>
      </p:pic>
      <p:pic>
        <p:nvPicPr>
          <p:cNvPr id="16" name="Picture 15" descr="ig-logo-email.png"/>
          <p:cNvPicPr>
            <a:picLocks noChangeAspect="1"/>
          </p:cNvPicPr>
          <p:nvPr/>
        </p:nvPicPr>
        <p:blipFill>
          <a:blip r:embed="rId8" cstate="print"/>
          <a:stretch>
            <a:fillRect/>
          </a:stretch>
        </p:blipFill>
        <p:spPr>
          <a:xfrm>
            <a:off x="1979712" y="4653136"/>
            <a:ext cx="360040" cy="360040"/>
          </a:xfrm>
          <a:prstGeom prst="rect">
            <a:avLst/>
          </a:prstGeom>
        </p:spPr>
      </p:pic>
      <p:pic>
        <p:nvPicPr>
          <p:cNvPr id="12" name="Picture 11" descr="2D Transparent without writing.png"/>
          <p:cNvPicPr>
            <a:picLocks noChangeAspect="1"/>
          </p:cNvPicPr>
          <p:nvPr/>
        </p:nvPicPr>
        <p:blipFill>
          <a:blip r:embed="rId9" cstate="print"/>
          <a:stretch>
            <a:fillRect/>
          </a:stretch>
        </p:blipFill>
        <p:spPr>
          <a:xfrm>
            <a:off x="7524328" y="188640"/>
            <a:ext cx="1363146" cy="13265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twork-3213667_1920.jpg"/>
          <p:cNvPicPr>
            <a:picLocks noChangeAspect="1"/>
          </p:cNvPicPr>
          <p:nvPr/>
        </p:nvPicPr>
        <p:blipFill>
          <a:blip r:embed="rId3" cstate="print"/>
          <a:stretch>
            <a:fillRect/>
          </a:stretch>
        </p:blipFill>
        <p:spPr>
          <a:xfrm>
            <a:off x="0" y="0"/>
            <a:ext cx="9143999" cy="6858000"/>
          </a:xfrm>
          <a:prstGeom prst="rect">
            <a:avLst/>
          </a:prstGeom>
        </p:spPr>
      </p:pic>
      <p:sp>
        <p:nvSpPr>
          <p:cNvPr id="2" name="Title 1"/>
          <p:cNvSpPr>
            <a:spLocks noGrp="1"/>
          </p:cNvSpPr>
          <p:nvPr>
            <p:ph type="title"/>
          </p:nvPr>
        </p:nvSpPr>
        <p:spPr>
          <a:xfrm>
            <a:off x="457200" y="274638"/>
            <a:ext cx="8229600" cy="706090"/>
          </a:xfrm>
          <a:solidFill>
            <a:schemeClr val="tx1"/>
          </a:solidFill>
        </p:spPr>
        <p:txBody>
          <a:bodyPr>
            <a:normAutofit fontScale="90000"/>
          </a:bodyPr>
          <a:lstStyle/>
          <a:p>
            <a:r>
              <a:rPr lang="en-GB" b="1" dirty="0">
                <a:solidFill>
                  <a:schemeClr val="bg1"/>
                </a:solidFill>
              </a:rPr>
              <a:t/>
            </a:r>
            <a:br>
              <a:rPr lang="en-GB" b="1" dirty="0">
                <a:solidFill>
                  <a:schemeClr val="bg1"/>
                </a:solidFill>
              </a:rPr>
            </a:br>
            <a:r>
              <a:rPr lang="en-GB" b="1" dirty="0">
                <a:solidFill>
                  <a:schemeClr val="bg1"/>
                </a:solidFill>
              </a:rPr>
              <a:t>ENERGY</a:t>
            </a:r>
            <a:r>
              <a:rPr lang="en-GB" dirty="0"/>
              <a:t/>
            </a:r>
            <a:br>
              <a:rPr lang="en-GB" dirty="0"/>
            </a:br>
            <a:endParaRPr lang="en-GB" dirty="0"/>
          </a:p>
        </p:txBody>
      </p:sp>
      <p:sp>
        <p:nvSpPr>
          <p:cNvPr id="3" name="Content Placeholder 2"/>
          <p:cNvSpPr>
            <a:spLocks noGrp="1"/>
          </p:cNvSpPr>
          <p:nvPr>
            <p:ph sz="half" idx="1"/>
          </p:nvPr>
        </p:nvSpPr>
        <p:spPr>
          <a:xfrm>
            <a:off x="0" y="1196752"/>
            <a:ext cx="6084168" cy="3024336"/>
          </a:xfrm>
        </p:spPr>
        <p:txBody>
          <a:bodyPr>
            <a:normAutofit fontScale="55000" lnSpcReduction="20000"/>
          </a:bodyPr>
          <a:lstStyle/>
          <a:p>
            <a:pPr fontAlgn="base">
              <a:buNone/>
            </a:pPr>
            <a:r>
              <a:rPr lang="en-GB" b="1" dirty="0">
                <a:solidFill>
                  <a:schemeClr val="bg1"/>
                </a:solidFill>
              </a:rPr>
              <a:t>	The virtual host is the life-blood of a virtual event. If they don’t have the energy, the specific communication skills, organic personality, or they can’t read the demographic and attune their approach accordingly then you’ve just lost business.</a:t>
            </a:r>
          </a:p>
          <a:p>
            <a:pPr fontAlgn="base">
              <a:buNone/>
            </a:pPr>
            <a:endParaRPr lang="en-GB" b="1" dirty="0">
              <a:solidFill>
                <a:schemeClr val="bg1"/>
              </a:solidFill>
            </a:endParaRPr>
          </a:p>
          <a:p>
            <a:pPr fontAlgn="base">
              <a:buNone/>
            </a:pPr>
            <a:r>
              <a:rPr lang="en-GB" b="1" dirty="0">
                <a:solidFill>
                  <a:schemeClr val="bg1"/>
                </a:solidFill>
              </a:rPr>
              <a:t>	From my </a:t>
            </a:r>
            <a:r>
              <a:rPr lang="en-GB" b="1" dirty="0">
                <a:solidFill>
                  <a:srgbClr val="FF0000"/>
                </a:solidFill>
              </a:rPr>
              <a:t>years</a:t>
            </a:r>
            <a:r>
              <a:rPr lang="en-GB" b="1" dirty="0">
                <a:solidFill>
                  <a:schemeClr val="bg1"/>
                </a:solidFill>
              </a:rPr>
              <a:t> of performance, comedy producing expertise, professional workshop creation and facilitation skill sets and up-to-date video communication wizardry, I know just how much it takes to transcend an audience out of their “here’s-another-Zoom-call” slouch and into total engagement and electrifying excitement! Lift them out of the box to a place that totally rocks!</a:t>
            </a:r>
          </a:p>
          <a:p>
            <a:pPr fontAlgn="base">
              <a:buNone/>
            </a:pPr>
            <a:r>
              <a:rPr lang="en-GB" b="1" dirty="0">
                <a:solidFill>
                  <a:schemeClr val="bg1"/>
                </a:solidFill>
              </a:rPr>
              <a:t> </a:t>
            </a:r>
          </a:p>
          <a:p>
            <a:pPr fontAlgn="base">
              <a:buNone/>
            </a:pPr>
            <a:r>
              <a:rPr lang="en-GB" b="1" dirty="0">
                <a:solidFill>
                  <a:schemeClr val="bg1"/>
                </a:solidFill>
              </a:rPr>
              <a:t>	This is </a:t>
            </a:r>
            <a:r>
              <a:rPr lang="en-GB" b="1" u="sng" dirty="0">
                <a:solidFill>
                  <a:schemeClr val="bg1"/>
                </a:solidFill>
              </a:rPr>
              <a:t>my</a:t>
            </a:r>
            <a:r>
              <a:rPr lang="en-GB" b="1" dirty="0">
                <a:solidFill>
                  <a:schemeClr val="bg1"/>
                </a:solidFill>
              </a:rPr>
              <a:t> micro niche – building teams and igniting dreams.</a:t>
            </a:r>
          </a:p>
          <a:p>
            <a:pPr>
              <a:buNone/>
            </a:pPr>
            <a:endParaRPr lang="en-GB" b="1" dirty="0"/>
          </a:p>
          <a:p>
            <a:pPr>
              <a:buNone/>
            </a:pPr>
            <a:endParaRPr lang="en-GB" b="1" dirty="0"/>
          </a:p>
        </p:txBody>
      </p:sp>
      <p:pic>
        <p:nvPicPr>
          <p:cNvPr id="5" name="Content Placeholder 4" descr="Alex Ranahan...jpg"/>
          <p:cNvPicPr>
            <a:picLocks noGrp="1" noChangeAspect="1"/>
          </p:cNvPicPr>
          <p:nvPr>
            <p:ph sz="half" idx="2"/>
          </p:nvPr>
        </p:nvPicPr>
        <p:blipFill>
          <a:blip r:embed="rId4" cstate="print"/>
          <a:stretch>
            <a:fillRect/>
          </a:stretch>
        </p:blipFill>
        <p:spPr>
          <a:xfrm>
            <a:off x="6372200" y="1196752"/>
            <a:ext cx="2304255" cy="2880038"/>
          </a:xfrm>
        </p:spPr>
      </p:pic>
      <p:sp>
        <p:nvSpPr>
          <p:cNvPr id="7" name="TextBox 6"/>
          <p:cNvSpPr txBox="1"/>
          <p:nvPr/>
        </p:nvSpPr>
        <p:spPr>
          <a:xfrm>
            <a:off x="5724128" y="4221088"/>
            <a:ext cx="3024336" cy="2308324"/>
          </a:xfrm>
          <a:prstGeom prst="rect">
            <a:avLst/>
          </a:prstGeom>
          <a:noFill/>
        </p:spPr>
        <p:txBody>
          <a:bodyPr wrap="square" rtlCol="0">
            <a:spAutoFit/>
          </a:bodyPr>
          <a:lstStyle/>
          <a:p>
            <a:pPr fontAlgn="base">
              <a:buNone/>
            </a:pPr>
            <a:r>
              <a:rPr lang="en-GB" b="1" dirty="0">
                <a:solidFill>
                  <a:schemeClr val="bg1"/>
                </a:solidFill>
              </a:rPr>
              <a:t> </a:t>
            </a:r>
          </a:p>
          <a:p>
            <a:pPr fontAlgn="base">
              <a:buNone/>
            </a:pPr>
            <a:r>
              <a:rPr lang="en-GB" b="1" dirty="0">
                <a:solidFill>
                  <a:schemeClr val="bg1"/>
                </a:solidFill>
              </a:rPr>
              <a:t>Don’t believe me? Drop me a line for a free 10 minute demo to experience it yourself.</a:t>
            </a:r>
          </a:p>
          <a:p>
            <a:pPr fontAlgn="base">
              <a:buNone/>
            </a:pPr>
            <a:r>
              <a:rPr lang="en-GB" b="1" dirty="0">
                <a:solidFill>
                  <a:schemeClr val="bg1"/>
                </a:solidFill>
              </a:rPr>
              <a:t> </a:t>
            </a:r>
          </a:p>
          <a:p>
            <a:pPr fontAlgn="base">
              <a:buNone/>
            </a:pPr>
            <a:r>
              <a:rPr lang="en-GB" b="1" dirty="0">
                <a:solidFill>
                  <a:srgbClr val="FF0000"/>
                </a:solidFill>
              </a:rPr>
              <a:t>What do you have to lose?</a:t>
            </a:r>
          </a:p>
          <a:p>
            <a:endParaRPr lang="en-GB" b="1" dirty="0"/>
          </a:p>
        </p:txBody>
      </p:sp>
      <p:pic>
        <p:nvPicPr>
          <p:cNvPr id="6" name="Online Media 5">
            <a:hlinkClick r:id="" action="ppaction://media"/>
            <a:extLst>
              <a:ext uri="{FF2B5EF4-FFF2-40B4-BE49-F238E27FC236}">
                <a16:creationId xmlns="" xmlns:a16="http://schemas.microsoft.com/office/drawing/2014/main" id="{89F8E266-8C46-48AA-8601-BF67CEDB4AF9}"/>
              </a:ext>
            </a:extLst>
          </p:cNvPr>
          <p:cNvPicPr>
            <a:picLocks noRot="1" noChangeAspect="1"/>
          </p:cNvPicPr>
          <p:nvPr>
            <a:videoFile r:link="rId1"/>
          </p:nvPr>
        </p:nvPicPr>
        <p:blipFill>
          <a:blip r:embed="rId5" cstate="print"/>
          <a:stretch>
            <a:fillRect/>
          </a:stretch>
        </p:blipFill>
        <p:spPr>
          <a:xfrm>
            <a:off x="827584" y="4365104"/>
            <a:ext cx="3384376" cy="2308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545056_1920.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67544" y="0"/>
            <a:ext cx="8229600" cy="764704"/>
          </a:xfrm>
          <a:solidFill>
            <a:schemeClr val="tx1"/>
          </a:solidFill>
        </p:spPr>
        <p:txBody>
          <a:bodyPr/>
          <a:lstStyle/>
          <a:p>
            <a:r>
              <a:rPr lang="en-GB" dirty="0">
                <a:solidFill>
                  <a:schemeClr val="bg1"/>
                </a:solidFill>
              </a:rPr>
              <a:t>Additional Benefits</a:t>
            </a:r>
          </a:p>
        </p:txBody>
      </p:sp>
      <p:sp>
        <p:nvSpPr>
          <p:cNvPr id="3" name="Content Placeholder 2"/>
          <p:cNvSpPr>
            <a:spLocks noGrp="1"/>
          </p:cNvSpPr>
          <p:nvPr>
            <p:ph idx="1"/>
          </p:nvPr>
        </p:nvSpPr>
        <p:spPr>
          <a:xfrm>
            <a:off x="467544" y="980728"/>
            <a:ext cx="8229600" cy="4886003"/>
          </a:xfrm>
        </p:spPr>
        <p:txBody>
          <a:bodyPr>
            <a:noAutofit/>
          </a:bodyPr>
          <a:lstStyle/>
          <a:p>
            <a:pPr lvl="0" fontAlgn="base"/>
            <a:r>
              <a:rPr lang="en-GB" sz="2000" b="1" dirty="0">
                <a:solidFill>
                  <a:srgbClr val="FF0000"/>
                </a:solidFill>
              </a:rPr>
              <a:t>High energy international virtual events host</a:t>
            </a:r>
          </a:p>
          <a:p>
            <a:pPr lvl="0" fontAlgn="base"/>
            <a:r>
              <a:rPr lang="en-GB" sz="2000" b="1" dirty="0">
                <a:solidFill>
                  <a:srgbClr val="FF0000"/>
                </a:solidFill>
              </a:rPr>
              <a:t>Host corporate, children’s, educational, game show, and teambuilding events</a:t>
            </a:r>
          </a:p>
          <a:p>
            <a:pPr lvl="0" fontAlgn="base"/>
            <a:r>
              <a:rPr lang="en-GB" sz="2000" b="1" dirty="0">
                <a:solidFill>
                  <a:srgbClr val="FF0000"/>
                </a:solidFill>
              </a:rPr>
              <a:t>Bespoke events can be created</a:t>
            </a:r>
          </a:p>
          <a:p>
            <a:pPr lvl="0" fontAlgn="base"/>
            <a:r>
              <a:rPr lang="en-GB" sz="2000" b="1" dirty="0">
                <a:solidFill>
                  <a:srgbClr val="FF0000"/>
                </a:solidFill>
              </a:rPr>
              <a:t>Educational, team-building and comedy events already available to book</a:t>
            </a:r>
          </a:p>
          <a:p>
            <a:pPr lvl="0" fontAlgn="base"/>
            <a:r>
              <a:rPr lang="en-GB" sz="2000" b="1" dirty="0">
                <a:solidFill>
                  <a:srgbClr val="FF0000"/>
                </a:solidFill>
              </a:rPr>
              <a:t>Home studio set-up including green screen, 1080dpi camera (the maximum most platforms can handle for bandwidth), 4-part lighting system and lapel microphone</a:t>
            </a:r>
          </a:p>
          <a:p>
            <a:pPr lvl="0" fontAlgn="base"/>
            <a:r>
              <a:rPr lang="en-GB" sz="2000" b="1" dirty="0">
                <a:solidFill>
                  <a:srgbClr val="FF0000"/>
                </a:solidFill>
              </a:rPr>
              <a:t>Can supply vetted actors and facilitators for your events</a:t>
            </a:r>
          </a:p>
          <a:p>
            <a:pPr lvl="0" fontAlgn="base"/>
            <a:r>
              <a:rPr lang="en-GB" sz="2000" b="1" dirty="0">
                <a:solidFill>
                  <a:srgbClr val="FF0000"/>
                </a:solidFill>
              </a:rPr>
              <a:t>Can forge relationships with other global teambuilding service providers to supply events and collaborate </a:t>
            </a:r>
          </a:p>
          <a:p>
            <a:pPr lvl="0" fontAlgn="base"/>
            <a:r>
              <a:rPr lang="en-GB" sz="2000" b="1" dirty="0">
                <a:solidFill>
                  <a:srgbClr val="FF0000"/>
                </a:solidFill>
              </a:rPr>
              <a:t>Technical support for virtual events</a:t>
            </a:r>
          </a:p>
          <a:p>
            <a:pPr lvl="0" fontAlgn="base"/>
            <a:r>
              <a:rPr lang="en-GB" sz="2000" b="1" dirty="0">
                <a:solidFill>
                  <a:srgbClr val="FF0000"/>
                </a:solidFill>
              </a:rPr>
              <a:t>£20,000,000 public liability insurance</a:t>
            </a:r>
          </a:p>
          <a:p>
            <a:pPr lvl="0" fontAlgn="base"/>
            <a:r>
              <a:rPr lang="en-GB" sz="2000" b="1" dirty="0">
                <a:solidFill>
                  <a:srgbClr val="FF0000"/>
                </a:solidFill>
              </a:rPr>
              <a:t>Licensed Zoom account for professional hosting</a:t>
            </a:r>
          </a:p>
          <a:p>
            <a:pPr lvl="0" fontAlgn="base"/>
            <a:r>
              <a:rPr lang="en-GB" sz="2000" b="1" dirty="0">
                <a:solidFill>
                  <a:srgbClr val="FF0000"/>
                </a:solidFill>
              </a:rPr>
              <a:t>Enhanced DBS on the update service for children’s parties</a:t>
            </a:r>
          </a:p>
          <a:p>
            <a:pPr lvl="0" fontAlgn="base"/>
            <a:r>
              <a:rPr lang="en-GB" sz="2000" b="1" dirty="0">
                <a:solidFill>
                  <a:srgbClr val="FF0000"/>
                </a:solidFill>
              </a:rPr>
              <a:t>Safer Events Accreditation</a:t>
            </a:r>
          </a:p>
          <a:p>
            <a:endParaRPr lang="en-GB"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4ef5e1743f2123165f573616c533885.jpg"/>
          <p:cNvPicPr>
            <a:picLocks noChangeAspect="1"/>
          </p:cNvPicPr>
          <p:nvPr/>
        </p:nvPicPr>
        <p:blipFill>
          <a:blip r:embed="rId3" cstate="print"/>
          <a:stretch>
            <a:fillRect/>
          </a:stretch>
        </p:blipFill>
        <p:spPr>
          <a:xfrm>
            <a:off x="0" y="0"/>
            <a:ext cx="9144000" cy="7029400"/>
          </a:xfrm>
          <a:prstGeom prst="rect">
            <a:avLst/>
          </a:prstGeom>
        </p:spPr>
      </p:pic>
      <p:sp>
        <p:nvSpPr>
          <p:cNvPr id="2" name="Title 1"/>
          <p:cNvSpPr>
            <a:spLocks noGrp="1"/>
          </p:cNvSpPr>
          <p:nvPr>
            <p:ph type="title"/>
          </p:nvPr>
        </p:nvSpPr>
        <p:spPr>
          <a:xfrm>
            <a:off x="467544" y="620688"/>
            <a:ext cx="3610744" cy="1080120"/>
          </a:xfrm>
        </p:spPr>
        <p:txBody>
          <a:bodyPr>
            <a:normAutofit/>
          </a:bodyPr>
          <a:lstStyle/>
          <a:p>
            <a:r>
              <a:rPr lang="en-GB" sz="2800" dirty="0"/>
              <a:t>Grounding Yourself in an Unstable World</a:t>
            </a:r>
          </a:p>
        </p:txBody>
      </p:sp>
      <p:pic>
        <p:nvPicPr>
          <p:cNvPr id="5" name="Content Placeholder 4" descr="Online Services Coaching.JPG"/>
          <p:cNvPicPr>
            <a:picLocks noGrp="1" noChangeAspect="1"/>
          </p:cNvPicPr>
          <p:nvPr>
            <p:ph idx="1"/>
          </p:nvPr>
        </p:nvPicPr>
        <p:blipFill>
          <a:blip r:embed="rId4" cstate="print"/>
          <a:stretch>
            <a:fillRect/>
          </a:stretch>
        </p:blipFill>
        <p:spPr>
          <a:xfrm>
            <a:off x="5364088" y="548680"/>
            <a:ext cx="2872808" cy="3600400"/>
          </a:xfrm>
        </p:spPr>
      </p:pic>
      <p:sp>
        <p:nvSpPr>
          <p:cNvPr id="4" name="Text Placeholder 3"/>
          <p:cNvSpPr>
            <a:spLocks noGrp="1"/>
          </p:cNvSpPr>
          <p:nvPr>
            <p:ph type="body" sz="half" idx="2"/>
          </p:nvPr>
        </p:nvSpPr>
        <p:spPr>
          <a:xfrm>
            <a:off x="467544" y="1988840"/>
            <a:ext cx="3960440" cy="5040560"/>
          </a:xfrm>
        </p:spPr>
        <p:txBody>
          <a:bodyPr>
            <a:normAutofit fontScale="92500" lnSpcReduction="10000"/>
          </a:bodyPr>
          <a:lstStyle/>
          <a:p>
            <a:r>
              <a:rPr lang="en-GB" sz="1900" b="1" dirty="0">
                <a:solidFill>
                  <a:srgbClr val="FF0000"/>
                </a:solidFill>
              </a:rPr>
              <a:t>With alternative variant focused on Goal Setting and Personal Development</a:t>
            </a:r>
          </a:p>
          <a:p>
            <a:endParaRPr lang="en-GB" sz="1900" b="1" dirty="0">
              <a:solidFill>
                <a:srgbClr val="FF0000"/>
              </a:solidFill>
            </a:endParaRPr>
          </a:p>
          <a:p>
            <a:endParaRPr lang="en-GB" b="1" dirty="0"/>
          </a:p>
          <a:p>
            <a:r>
              <a:rPr lang="en-GB" b="1" dirty="0">
                <a:solidFill>
                  <a:schemeClr val="bg1"/>
                </a:solidFill>
              </a:rPr>
              <a:t>The last year has been chaotic for a lot of us. A new world is coming about and we don't know where we stand in it if it's even safe to stand in it, and what we want from it. 2021 must be the year of change. Where we decide what we want, what we want to become and how we're going to do it. And it starts with you. This event is about giving you the tools to make the change yourself, to root yourself in the identity you would like to create and to give you simple but effective processes to be able to lay a new foundation that won't be shaken.</a:t>
            </a:r>
          </a:p>
          <a:p>
            <a:endParaRPr lang="en-GB" b="1" dirty="0">
              <a:solidFill>
                <a:schemeClr val="bg1"/>
              </a:solidFill>
            </a:endParaRPr>
          </a:p>
          <a:p>
            <a:r>
              <a:rPr lang="en-GB" b="1" dirty="0">
                <a:solidFill>
                  <a:schemeClr val="bg1"/>
                </a:solidFill>
              </a:rPr>
              <a:t>In this class, we will be identifying roles in a team, identifying where you are now and where you want to get to (the 7 part pyramid) and I will be teaching you how to replace limiting beliefs with empowering ones while aligning your values. Not only will this class help you within your professional life but I will also be giving you tips on how to improve your lifestyle on a personal level</a:t>
            </a:r>
          </a:p>
        </p:txBody>
      </p:sp>
      <p:pic>
        <p:nvPicPr>
          <p:cNvPr id="3" name="Online Media 2">
            <a:hlinkClick r:id="" action="ppaction://media"/>
            <a:extLst>
              <a:ext uri="{FF2B5EF4-FFF2-40B4-BE49-F238E27FC236}">
                <a16:creationId xmlns="" xmlns:a16="http://schemas.microsoft.com/office/drawing/2014/main" id="{481945DB-E1A6-42D0-B76C-FC0AB87E636D}"/>
              </a:ext>
            </a:extLst>
          </p:cNvPr>
          <p:cNvPicPr>
            <a:picLocks noRot="1" noChangeAspect="1"/>
          </p:cNvPicPr>
          <p:nvPr>
            <a:videoFile r:link="rId1"/>
          </p:nvPr>
        </p:nvPicPr>
        <p:blipFill>
          <a:blip r:embed="rId5" cstate="print"/>
          <a:stretch>
            <a:fillRect/>
          </a:stretch>
        </p:blipFill>
        <p:spPr>
          <a:xfrm>
            <a:off x="5364088" y="4437112"/>
            <a:ext cx="2872808"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team building.jpg"/>
          <p:cNvPicPr>
            <a:picLocks noChangeAspect="1"/>
          </p:cNvPicPr>
          <p:nvPr/>
        </p:nvPicPr>
        <p:blipFill>
          <a:blip r:embed="rId2" cstate="print"/>
          <a:stretch>
            <a:fillRect/>
          </a:stretch>
        </p:blipFill>
        <p:spPr>
          <a:xfrm>
            <a:off x="0" y="0"/>
            <a:ext cx="9144000" cy="7029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rtual event marketing (1).png"/>
          <p:cNvPicPr>
            <a:picLocks noChangeAspect="1"/>
          </p:cNvPicPr>
          <p:nvPr/>
        </p:nvPicPr>
        <p:blipFill>
          <a:blip r:embed="rId2" cstate="print"/>
          <a:stretch>
            <a:fillRect/>
          </a:stretch>
        </p:blipFill>
        <p:spPr>
          <a:xfrm>
            <a:off x="0" y="0"/>
            <a:ext cx="9144000" cy="7029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oom online learning.png"/>
          <p:cNvPicPr>
            <a:picLocks noChangeAspect="1"/>
          </p:cNvPicPr>
          <p:nvPr/>
        </p:nvPicPr>
        <p:blipFill>
          <a:blip r:embed="rId2" cstate="print"/>
          <a:srcRect b="5347"/>
          <a:stretch>
            <a:fillRect/>
          </a:stretch>
        </p:blipFill>
        <p:spPr>
          <a:xfrm>
            <a:off x="0" y="0"/>
            <a:ext cx="93293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rnival.jpg"/>
          <p:cNvPicPr>
            <a:picLocks noChangeAspect="1"/>
          </p:cNvPicPr>
          <p:nvPr/>
        </p:nvPicPr>
        <p:blipFill>
          <a:blip r:embed="rId3" cstate="print"/>
          <a:stretch>
            <a:fillRect/>
          </a:stretch>
        </p:blipFill>
        <p:spPr>
          <a:xfrm>
            <a:off x="-29311" y="0"/>
            <a:ext cx="9173311" cy="6857999"/>
          </a:xfrm>
          <a:prstGeom prst="rect">
            <a:avLst/>
          </a:prstGeom>
        </p:spPr>
      </p:pic>
      <p:sp>
        <p:nvSpPr>
          <p:cNvPr id="2" name="Title 1"/>
          <p:cNvSpPr>
            <a:spLocks noGrp="1"/>
          </p:cNvSpPr>
          <p:nvPr>
            <p:ph type="title"/>
          </p:nvPr>
        </p:nvSpPr>
        <p:spPr>
          <a:xfrm>
            <a:off x="3851920" y="260648"/>
            <a:ext cx="4762872" cy="1628800"/>
          </a:xfrm>
        </p:spPr>
        <p:txBody>
          <a:bodyPr/>
          <a:lstStyle/>
          <a:p>
            <a:r>
              <a:rPr lang="en-GB" sz="4000" dirty="0"/>
              <a:t>2021: The Year of Fun (Interactive Quiz)</a:t>
            </a:r>
            <a:r>
              <a:rPr lang="en-GB" dirty="0"/>
              <a:t/>
            </a:r>
            <a:br>
              <a:rPr lang="en-GB" dirty="0"/>
            </a:br>
            <a:endParaRPr lang="en-GB" dirty="0"/>
          </a:p>
        </p:txBody>
      </p:sp>
      <p:pic>
        <p:nvPicPr>
          <p:cNvPr id="5" name="Content Placeholder 4" descr="Performance Commercial Image.jpeg"/>
          <p:cNvPicPr>
            <a:picLocks noGrp="1" noChangeAspect="1"/>
          </p:cNvPicPr>
          <p:nvPr>
            <p:ph idx="1"/>
          </p:nvPr>
        </p:nvPicPr>
        <p:blipFill>
          <a:blip r:embed="rId4" cstate="print"/>
          <a:stretch>
            <a:fillRect/>
          </a:stretch>
        </p:blipFill>
        <p:spPr>
          <a:xfrm>
            <a:off x="539552" y="3501008"/>
            <a:ext cx="2376254" cy="2972793"/>
          </a:xfrm>
        </p:spPr>
      </p:pic>
      <p:sp>
        <p:nvSpPr>
          <p:cNvPr id="4" name="Text Placeholder 3"/>
          <p:cNvSpPr>
            <a:spLocks noGrp="1"/>
          </p:cNvSpPr>
          <p:nvPr>
            <p:ph type="body" sz="half" idx="2"/>
          </p:nvPr>
        </p:nvSpPr>
        <p:spPr>
          <a:xfrm>
            <a:off x="467544" y="476672"/>
            <a:ext cx="3008313" cy="4691063"/>
          </a:xfrm>
        </p:spPr>
        <p:txBody>
          <a:bodyPr/>
          <a:lstStyle/>
          <a:p>
            <a:r>
              <a:rPr lang="en-GB" sz="2400" b="1" dirty="0">
                <a:solidFill>
                  <a:srgbClr val="002060"/>
                </a:solidFill>
              </a:rPr>
              <a:t>2020 was SO last year...</a:t>
            </a:r>
          </a:p>
          <a:p>
            <a:endParaRPr lang="en-GB" b="1" dirty="0"/>
          </a:p>
          <a:p>
            <a:r>
              <a:rPr lang="en-GB" sz="1800" b="1" dirty="0">
                <a:solidFill>
                  <a:srgbClr val="002060"/>
                </a:solidFill>
              </a:rPr>
              <a:t>You’ll need a laptop/tablet and a smartphone to play as we bring the power of interaction back to your fingertips by using your mobile as your answer pad.</a:t>
            </a:r>
          </a:p>
          <a:p>
            <a:endParaRPr lang="en-GB" dirty="0"/>
          </a:p>
        </p:txBody>
      </p:sp>
      <p:pic>
        <p:nvPicPr>
          <p:cNvPr id="3" name="Online Media 2">
            <a:hlinkClick r:id="" action="ppaction://media"/>
            <a:extLst>
              <a:ext uri="{FF2B5EF4-FFF2-40B4-BE49-F238E27FC236}">
                <a16:creationId xmlns="" xmlns:a16="http://schemas.microsoft.com/office/drawing/2014/main" id="{31F7A267-348E-486C-9110-604BC618DFA9}"/>
              </a:ext>
            </a:extLst>
          </p:cNvPr>
          <p:cNvPicPr>
            <a:picLocks noRot="1" noChangeAspect="1"/>
          </p:cNvPicPr>
          <p:nvPr>
            <a:videoFile r:link="rId1"/>
          </p:nvPr>
        </p:nvPicPr>
        <p:blipFill>
          <a:blip r:embed="rId5" cstate="print"/>
          <a:stretch>
            <a:fillRect/>
          </a:stretch>
        </p:blipFill>
        <p:spPr>
          <a:xfrm>
            <a:off x="3707904" y="2348880"/>
            <a:ext cx="4906888" cy="4124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1283</Words>
  <Application>Microsoft Office PowerPoint</Application>
  <PresentationFormat>On-screen Show (4:3)</PresentationFormat>
  <Paragraphs>150</Paragraphs>
  <Slides>28</Slides>
  <Notes>0</Notes>
  <HiddenSlides>0</HiddenSlides>
  <MMClips>9</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Contents</vt:lpstr>
      <vt:lpstr>Slide 2</vt:lpstr>
      <vt:lpstr> ENERGY </vt:lpstr>
      <vt:lpstr>Additional Benefits</vt:lpstr>
      <vt:lpstr>Grounding Yourself in an Unstable World</vt:lpstr>
      <vt:lpstr>Slide 6</vt:lpstr>
      <vt:lpstr>Slide 7</vt:lpstr>
      <vt:lpstr>Slide 8</vt:lpstr>
      <vt:lpstr>2021: The Year of Fun (Interactive Quiz) </vt:lpstr>
      <vt:lpstr>Slide 10</vt:lpstr>
      <vt:lpstr>Slide 11</vt:lpstr>
      <vt:lpstr>Slide 12</vt:lpstr>
      <vt:lpstr>Slide 13</vt:lpstr>
      <vt:lpstr>Slide 14</vt:lpstr>
      <vt:lpstr>Slide 15</vt:lpstr>
      <vt:lpstr>Make ‘Em Laugh!</vt:lpstr>
      <vt:lpstr>Slide 17</vt:lpstr>
      <vt:lpstr>British Business Banter</vt:lpstr>
      <vt:lpstr>Slide 19</vt:lpstr>
      <vt:lpstr>Virtual Event Host Services</vt:lpstr>
      <vt:lpstr>Slide 21</vt:lpstr>
      <vt:lpstr>Slide 22</vt:lpstr>
      <vt:lpstr>Slide 23</vt:lpstr>
      <vt:lpstr>Slide 24</vt:lpstr>
      <vt:lpstr>Slide 25</vt:lpstr>
      <vt:lpstr>Parties – Children’s &amp; Corporate</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Ranahan</dc:creator>
  <cp:lastModifiedBy>Alex Ranahan</cp:lastModifiedBy>
  <cp:revision>69</cp:revision>
  <dcterms:created xsi:type="dcterms:W3CDTF">2021-01-24T13:17:02Z</dcterms:created>
  <dcterms:modified xsi:type="dcterms:W3CDTF">2021-02-17T10:47:07Z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2526333</vt:lpwstr>
  </property>
  <property fmtid="{D5CDD505-2E9C-101B-9397-08002B2CF9AE}" pid="3" name="NXPowerLiteSettings">
    <vt:lpwstr>C7000400038000</vt:lpwstr>
  </property>
  <property fmtid="{D5CDD505-2E9C-101B-9397-08002B2CF9AE}" pid="4" name="NXPowerLiteVersion">
    <vt:lpwstr>S9.0.3</vt:lpwstr>
  </property>
</Properties>
</file>